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Lst>
  <p:sldSz cx="9144000" cy="5143500" type="screen16x9"/>
  <p:notesSz cx="6761163" cy="9942513"/>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clrMru>
    <a:srgbClr val="000000"/>
    <a:srgbClr val="D2E3BB"/>
    <a:srgbClr val="114DF7"/>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7" d="100"/>
          <a:sy n="87" d="100"/>
        </p:scale>
        <p:origin x="-876" y="-90"/>
      </p:cViewPr>
      <p:guideLst>
        <p:guide orient="horz" pos="1621"/>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59" name="页眉占位符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zh-CN" altLang="en-US"/>
          </a:p>
        </p:txBody>
      </p:sp>
      <p:sp>
        <p:nvSpPr>
          <p:cNvPr id="1048960" name="日期占位符 2"/>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fld id="{B8CA579B-9C9D-428D-BC15-188AC71B206A}" type="datetimeFigureOut">
              <a:rPr lang="zh-CN" altLang="en-US" smtClean="0"/>
              <a:pPr/>
              <a:t>2021/5/25</a:t>
            </a:fld>
            <a:endParaRPr lang="zh-CN" altLang="en-US"/>
          </a:p>
        </p:txBody>
      </p:sp>
      <p:sp>
        <p:nvSpPr>
          <p:cNvPr id="1048961" name="页脚占位符 3"/>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zh-CN" altLang="en-US"/>
          </a:p>
        </p:txBody>
      </p:sp>
      <p:sp>
        <p:nvSpPr>
          <p:cNvPr id="1048962" name="灯片编号占位符 4"/>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F554BF83-D0AA-4889-BFCC-D0F1AAF9523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53" name="页眉占位符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zh-CN" altLang="en-US"/>
          </a:p>
        </p:txBody>
      </p:sp>
      <p:sp>
        <p:nvSpPr>
          <p:cNvPr id="1048954" name="日期占位符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F86A0330-DED9-437E-88D5-7F34C850238D}" type="datetimeFigureOut">
              <a:rPr lang="zh-CN" altLang="en-US" smtClean="0"/>
              <a:pPr/>
              <a:t>2021/5/25</a:t>
            </a:fld>
            <a:endParaRPr lang="zh-CN" altLang="en-US"/>
          </a:p>
        </p:txBody>
      </p:sp>
      <p:sp>
        <p:nvSpPr>
          <p:cNvPr id="1048955" name="幻灯片图像占位符 3"/>
          <p:cNvSpPr>
            <a:spLocks noGrp="1" noRot="1" noChangeAspect="1"/>
          </p:cNvSpPr>
          <p:nvPr>
            <p:ph type="sldImg" idx="2"/>
          </p:nvPr>
        </p:nvSpPr>
        <p:spPr>
          <a:xfrm>
            <a:off x="68263" y="746125"/>
            <a:ext cx="6624637" cy="3727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56" name="备注占位符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8957" name="页脚占位符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zh-CN" altLang="en-US"/>
          </a:p>
        </p:txBody>
      </p:sp>
      <p:sp>
        <p:nvSpPr>
          <p:cNvPr id="1048958" name="灯片编号占位符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E0683E1E-17A7-4873-AC0D-473180646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646"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1048647"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1048648" name="Date Placeholder 3"/>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649" name="Footer Placeholder 4"/>
          <p:cNvSpPr>
            <a:spLocks noGrp="1"/>
          </p:cNvSpPr>
          <p:nvPr>
            <p:ph type="ftr" sz="quarter" idx="11"/>
          </p:nvPr>
        </p:nvSpPr>
        <p:spPr/>
        <p:txBody>
          <a:bodyPr/>
          <a:lstStyle/>
          <a:p>
            <a:endParaRPr lang="zh-CN" altLang="en-US"/>
          </a:p>
        </p:txBody>
      </p:sp>
      <p:sp>
        <p:nvSpPr>
          <p:cNvPr id="1048650" name="Slide Number Placeholder 5"/>
          <p:cNvSpPr>
            <a:spLocks noGrp="1"/>
          </p:cNvSpPr>
          <p:nvPr>
            <p:ph type="sldNum" sz="quarter" idx="12"/>
          </p:nvPr>
        </p:nvSpPr>
        <p:spPr/>
        <p:txBody>
          <a:bodyPr/>
          <a:lstStyle/>
          <a:p>
            <a:fld id="{8CB0471A-ACB3-478E-BA49-A71621E5A106}" type="slidenum">
              <a:rPr lang="zh-CN" altLang="en-US" smtClean="0"/>
              <a:pPr/>
              <a:t>‹#›</a:t>
            </a:fld>
            <a:endParaRPr lang="zh-CN" altLang="en-US"/>
          </a:p>
        </p:txBody>
      </p:sp>
      <p:sp>
        <p:nvSpPr>
          <p:cNvPr id="1048651" name="矩形 6"/>
          <p:cNvSpPr/>
          <p:nvPr userDrawn="1"/>
        </p:nvSpPr>
        <p:spPr>
          <a:xfrm>
            <a:off x="0" y="623456"/>
            <a:ext cx="9144000" cy="62345"/>
          </a:xfrm>
          <a:prstGeom prst="rect">
            <a:avLst/>
          </a:prstGeom>
          <a:gradFill flip="none" rotWithShape="1">
            <a:gsLst>
              <a:gs pos="15000">
                <a:schemeClr val="accent1">
                  <a:lumMod val="30000"/>
                  <a:lumOff val="70000"/>
                </a:schemeClr>
              </a:gs>
              <a:gs pos="82929">
                <a:srgbClr val="B2A7B0"/>
              </a:gs>
              <a:gs pos="91464">
                <a:srgbClr val="BDBECF"/>
              </a:gs>
              <a:gs pos="95732">
                <a:srgbClr val="C2CADE"/>
              </a:gs>
              <a:gs pos="97866">
                <a:srgbClr val="C5D0E6"/>
              </a:gs>
              <a:gs pos="98933">
                <a:srgbClr val="C6D3EA"/>
              </a:gs>
              <a:gs pos="99466">
                <a:srgbClr val="C7D4EC"/>
              </a:gs>
              <a:gs pos="99733">
                <a:srgbClr val="C7D5ED"/>
              </a:gs>
              <a:gs pos="99866">
                <a:schemeClr val="accent2">
                  <a:lumMod val="7500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582" name="Title 1"/>
          <p:cNvSpPr>
            <a:spLocks noGrp="1"/>
          </p:cNvSpPr>
          <p:nvPr>
            <p:ph type="title"/>
          </p:nvPr>
        </p:nvSpPr>
        <p:spPr/>
        <p:txBody>
          <a:bodyPr/>
          <a:lstStyle/>
          <a:p>
            <a:r>
              <a:rPr lang="zh-CN" altLang="en-US" smtClean="0"/>
              <a:t>单击此处编辑母版标题样式</a:t>
            </a:r>
            <a:endParaRPr lang="en-US" dirty="0"/>
          </a:p>
        </p:txBody>
      </p:sp>
      <p:sp>
        <p:nvSpPr>
          <p:cNvPr id="104858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584" name="Date Placeholder 3"/>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585" name="Footer Placeholder 4"/>
          <p:cNvSpPr>
            <a:spLocks noGrp="1"/>
          </p:cNvSpPr>
          <p:nvPr>
            <p:ph type="ftr" sz="quarter" idx="11"/>
          </p:nvPr>
        </p:nvSpPr>
        <p:spPr/>
        <p:txBody>
          <a:bodyPr/>
          <a:lstStyle/>
          <a:p>
            <a:endParaRPr lang="zh-CN" altLang="en-US"/>
          </a:p>
        </p:txBody>
      </p:sp>
      <p:sp>
        <p:nvSpPr>
          <p:cNvPr id="1048586" name="Slide Number Placeholder 5"/>
          <p:cNvSpPr>
            <a:spLocks noGrp="1"/>
          </p:cNvSpPr>
          <p:nvPr>
            <p:ph type="sldNum" sz="quarter" idx="12"/>
          </p:nvPr>
        </p:nvSpPr>
        <p:spPr/>
        <p:txBody>
          <a:bodyPr/>
          <a:lstStyle/>
          <a:p>
            <a:fld id="{8CB0471A-ACB3-478E-BA49-A71621E5A106}" type="slidenum">
              <a:rPr lang="zh-CN" altLang="en-US" smtClean="0"/>
              <a:pPr/>
              <a:t>‹#›</a:t>
            </a:fld>
            <a:endParaRPr lang="zh-CN" altLang="en-US"/>
          </a:p>
        </p:txBody>
      </p:sp>
      <p:sp>
        <p:nvSpPr>
          <p:cNvPr id="1048587" name="矩形 6"/>
          <p:cNvSpPr/>
          <p:nvPr userDrawn="1"/>
        </p:nvSpPr>
        <p:spPr>
          <a:xfrm>
            <a:off x="0" y="623456"/>
            <a:ext cx="9144000" cy="62345"/>
          </a:xfrm>
          <a:prstGeom prst="rect">
            <a:avLst/>
          </a:prstGeom>
          <a:gradFill flip="none" rotWithShape="1">
            <a:gsLst>
              <a:gs pos="15000">
                <a:schemeClr val="accent1">
                  <a:lumMod val="30000"/>
                  <a:lumOff val="70000"/>
                </a:schemeClr>
              </a:gs>
              <a:gs pos="82929">
                <a:srgbClr val="B2A7B0"/>
              </a:gs>
              <a:gs pos="91464">
                <a:srgbClr val="BDBECF"/>
              </a:gs>
              <a:gs pos="95732">
                <a:srgbClr val="C2CADE"/>
              </a:gs>
              <a:gs pos="97866">
                <a:srgbClr val="C5D0E6"/>
              </a:gs>
              <a:gs pos="98933">
                <a:srgbClr val="C6D3EA"/>
              </a:gs>
              <a:gs pos="99466">
                <a:srgbClr val="C7D4EC"/>
              </a:gs>
              <a:gs pos="99733">
                <a:srgbClr val="C7D5ED"/>
              </a:gs>
              <a:gs pos="99866">
                <a:schemeClr val="accent2">
                  <a:lumMod val="7500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925"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1048926"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1048927" name="Date Placeholder 3"/>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28" name="Footer Placeholder 4"/>
          <p:cNvSpPr>
            <a:spLocks noGrp="1"/>
          </p:cNvSpPr>
          <p:nvPr>
            <p:ph type="ftr" sz="quarter" idx="11"/>
          </p:nvPr>
        </p:nvSpPr>
        <p:spPr/>
        <p:txBody>
          <a:bodyPr/>
          <a:lstStyle/>
          <a:p>
            <a:endParaRPr lang="zh-CN" altLang="en-US"/>
          </a:p>
        </p:txBody>
      </p:sp>
      <p:sp>
        <p:nvSpPr>
          <p:cNvPr id="1048929" name="Slide Number Placeholder 5"/>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930" name="Title 1"/>
          <p:cNvSpPr>
            <a:spLocks noGrp="1"/>
          </p:cNvSpPr>
          <p:nvPr>
            <p:ph type="title"/>
          </p:nvPr>
        </p:nvSpPr>
        <p:spPr/>
        <p:txBody>
          <a:bodyPr/>
          <a:lstStyle/>
          <a:p>
            <a:r>
              <a:rPr lang="zh-CN" altLang="en-US" smtClean="0"/>
              <a:t>单击此处编辑母版标题样式</a:t>
            </a:r>
            <a:endParaRPr lang="en-US" dirty="0"/>
          </a:p>
        </p:txBody>
      </p:sp>
      <p:sp>
        <p:nvSpPr>
          <p:cNvPr id="1048931"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32"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33" name="Date Placeholder 4"/>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34" name="Footer Placeholder 5"/>
          <p:cNvSpPr>
            <a:spLocks noGrp="1"/>
          </p:cNvSpPr>
          <p:nvPr>
            <p:ph type="ftr" sz="quarter" idx="11"/>
          </p:nvPr>
        </p:nvSpPr>
        <p:spPr/>
        <p:txBody>
          <a:bodyPr/>
          <a:lstStyle/>
          <a:p>
            <a:endParaRPr lang="zh-CN" altLang="en-US"/>
          </a:p>
        </p:txBody>
      </p:sp>
      <p:sp>
        <p:nvSpPr>
          <p:cNvPr id="1048935" name="Slide Number Placeholder 6"/>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936"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1048937"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1048938"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39"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1048940"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41" name="Date Placeholder 6"/>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42" name="Footer Placeholder 7"/>
          <p:cNvSpPr>
            <a:spLocks noGrp="1"/>
          </p:cNvSpPr>
          <p:nvPr>
            <p:ph type="ftr" sz="quarter" idx="11"/>
          </p:nvPr>
        </p:nvSpPr>
        <p:spPr/>
        <p:txBody>
          <a:bodyPr/>
          <a:lstStyle/>
          <a:p>
            <a:endParaRPr lang="zh-CN" altLang="en-US"/>
          </a:p>
        </p:txBody>
      </p:sp>
      <p:sp>
        <p:nvSpPr>
          <p:cNvPr id="1048943" name="Slide Number Placeholder 8"/>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713" name="Title 1"/>
          <p:cNvSpPr>
            <a:spLocks noGrp="1"/>
          </p:cNvSpPr>
          <p:nvPr>
            <p:ph type="title"/>
          </p:nvPr>
        </p:nvSpPr>
        <p:spPr/>
        <p:txBody>
          <a:bodyPr/>
          <a:lstStyle/>
          <a:p>
            <a:r>
              <a:rPr lang="zh-CN" altLang="en-US" smtClean="0"/>
              <a:t>单击此处编辑母版标题样式</a:t>
            </a:r>
            <a:endParaRPr lang="en-US" dirty="0"/>
          </a:p>
        </p:txBody>
      </p:sp>
      <p:sp>
        <p:nvSpPr>
          <p:cNvPr id="1048714" name="Date Placeholder 2"/>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715" name="Footer Placeholder 3"/>
          <p:cNvSpPr>
            <a:spLocks noGrp="1"/>
          </p:cNvSpPr>
          <p:nvPr>
            <p:ph type="ftr" sz="quarter" idx="11"/>
          </p:nvPr>
        </p:nvSpPr>
        <p:spPr/>
        <p:txBody>
          <a:bodyPr/>
          <a:lstStyle/>
          <a:p>
            <a:endParaRPr lang="zh-CN" altLang="en-US"/>
          </a:p>
        </p:txBody>
      </p:sp>
      <p:sp>
        <p:nvSpPr>
          <p:cNvPr id="1048716" name="Slide Number Placeholder 4"/>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944" name="Date Placeholder 1"/>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45" name="Footer Placeholder 2"/>
          <p:cNvSpPr>
            <a:spLocks noGrp="1"/>
          </p:cNvSpPr>
          <p:nvPr>
            <p:ph type="ftr" sz="quarter" idx="11"/>
          </p:nvPr>
        </p:nvSpPr>
        <p:spPr/>
        <p:txBody>
          <a:bodyPr/>
          <a:lstStyle/>
          <a:p>
            <a:endParaRPr lang="zh-CN" altLang="en-US"/>
          </a:p>
        </p:txBody>
      </p:sp>
      <p:sp>
        <p:nvSpPr>
          <p:cNvPr id="1048946" name="Slide Number Placeholder 3"/>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947"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1048948"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49"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编辑母版文本样式</a:t>
            </a:r>
          </a:p>
        </p:txBody>
      </p:sp>
      <p:sp>
        <p:nvSpPr>
          <p:cNvPr id="1048950" name="Date Placeholder 4"/>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51" name="Footer Placeholder 5"/>
          <p:cNvSpPr>
            <a:spLocks noGrp="1"/>
          </p:cNvSpPr>
          <p:nvPr>
            <p:ph type="ftr" sz="quarter" idx="11"/>
          </p:nvPr>
        </p:nvSpPr>
        <p:spPr/>
        <p:txBody>
          <a:bodyPr/>
          <a:lstStyle/>
          <a:p>
            <a:endParaRPr lang="zh-CN" altLang="en-US"/>
          </a:p>
        </p:txBody>
      </p:sp>
      <p:sp>
        <p:nvSpPr>
          <p:cNvPr id="1048952" name="Slide Number Placeholder 6"/>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914"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1048915"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1048916"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编辑母版文本样式</a:t>
            </a:r>
          </a:p>
        </p:txBody>
      </p:sp>
      <p:sp>
        <p:nvSpPr>
          <p:cNvPr id="1048917" name="Date Placeholder 4"/>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18" name="Footer Placeholder 5"/>
          <p:cNvSpPr>
            <a:spLocks noGrp="1"/>
          </p:cNvSpPr>
          <p:nvPr>
            <p:ph type="ftr" sz="quarter" idx="11"/>
          </p:nvPr>
        </p:nvSpPr>
        <p:spPr/>
        <p:txBody>
          <a:bodyPr/>
          <a:lstStyle/>
          <a:p>
            <a:endParaRPr lang="zh-CN" altLang="en-US"/>
          </a:p>
        </p:txBody>
      </p:sp>
      <p:sp>
        <p:nvSpPr>
          <p:cNvPr id="1048919" name="Slide Number Placeholder 6"/>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920" name="Title 1"/>
          <p:cNvSpPr>
            <a:spLocks noGrp="1"/>
          </p:cNvSpPr>
          <p:nvPr>
            <p:ph type="title"/>
          </p:nvPr>
        </p:nvSpPr>
        <p:spPr/>
        <p:txBody>
          <a:bodyPr/>
          <a:lstStyle/>
          <a:p>
            <a:r>
              <a:rPr lang="zh-CN" altLang="en-US" smtClean="0"/>
              <a:t>单击此处编辑母版标题样式</a:t>
            </a:r>
            <a:endParaRPr lang="en-US" dirty="0"/>
          </a:p>
        </p:txBody>
      </p:sp>
      <p:sp>
        <p:nvSpPr>
          <p:cNvPr id="1048921"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22" name="Date Placeholder 3"/>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23" name="Footer Placeholder 4"/>
          <p:cNvSpPr>
            <a:spLocks noGrp="1"/>
          </p:cNvSpPr>
          <p:nvPr>
            <p:ph type="ftr" sz="quarter" idx="11"/>
          </p:nvPr>
        </p:nvSpPr>
        <p:spPr/>
        <p:txBody>
          <a:bodyPr/>
          <a:lstStyle/>
          <a:p>
            <a:endParaRPr lang="zh-CN" altLang="en-US"/>
          </a:p>
        </p:txBody>
      </p:sp>
      <p:sp>
        <p:nvSpPr>
          <p:cNvPr id="1048924" name="Slide Number Placeholder 5"/>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909"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1048910"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911" name="Date Placeholder 3"/>
          <p:cNvSpPr>
            <a:spLocks noGrp="1"/>
          </p:cNvSpPr>
          <p:nvPr>
            <p:ph type="dt" sz="half" idx="10"/>
          </p:nvPr>
        </p:nvSpPr>
        <p:spPr/>
        <p:txBody>
          <a:bodyPr/>
          <a:lstStyle/>
          <a:p>
            <a:fld id="{81B0D9C6-ECE9-4780-8AB9-0E8E17977198}" type="datetimeFigureOut">
              <a:rPr lang="zh-CN" altLang="en-US" smtClean="0"/>
              <a:pPr/>
              <a:t>2021/5/25</a:t>
            </a:fld>
            <a:endParaRPr lang="zh-CN" altLang="en-US"/>
          </a:p>
        </p:txBody>
      </p:sp>
      <p:sp>
        <p:nvSpPr>
          <p:cNvPr id="1048912" name="Footer Placeholder 4"/>
          <p:cNvSpPr>
            <a:spLocks noGrp="1"/>
          </p:cNvSpPr>
          <p:nvPr>
            <p:ph type="ftr" sz="quarter" idx="11"/>
          </p:nvPr>
        </p:nvSpPr>
        <p:spPr/>
        <p:txBody>
          <a:bodyPr/>
          <a:lstStyle/>
          <a:p>
            <a:endParaRPr lang="zh-CN" altLang="en-US"/>
          </a:p>
        </p:txBody>
      </p:sp>
      <p:sp>
        <p:nvSpPr>
          <p:cNvPr id="1048913" name="Slide Number Placeholder 5"/>
          <p:cNvSpPr>
            <a:spLocks noGrp="1"/>
          </p:cNvSpPr>
          <p:nvPr>
            <p:ph type="sldNum" sz="quarter" idx="12"/>
          </p:nvPr>
        </p:nvSpPr>
        <p:spPr/>
        <p:txBody>
          <a:bodyPr/>
          <a:lstStyle/>
          <a:p>
            <a:fld id="{8CB0471A-ACB3-478E-BA49-A71621E5A10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1048656" name="标题 13"/>
          <p:cNvSpPr>
            <a:spLocks noGrp="1"/>
          </p:cNvSpPr>
          <p:nvPr>
            <p:ph type="title"/>
          </p:nvPr>
        </p:nvSpPr>
        <p:spPr>
          <a:xfrm>
            <a:off x="442127" y="214357"/>
            <a:ext cx="7253914" cy="390606"/>
          </a:xfrm>
          <a:prstGeom prst="rect">
            <a:avLst/>
          </a:prstGeom>
        </p:spPr>
        <p:txBody>
          <a:bodyPr>
            <a:normAutofit/>
          </a:bodyPr>
          <a:lstStyle>
            <a:lvl1pPr algn="l">
              <a:defRPr sz="1500" b="1">
                <a:solidFill>
                  <a:schemeClr val="tx1"/>
                </a:solidFill>
                <a:effectLst/>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048657" name="内容占位符 15"/>
          <p:cNvSpPr>
            <a:spLocks noGrp="1"/>
          </p:cNvSpPr>
          <p:nvPr>
            <p:ph sz="quarter" idx="10"/>
          </p:nvPr>
        </p:nvSpPr>
        <p:spPr>
          <a:xfrm>
            <a:off x="783271" y="951571"/>
            <a:ext cx="7843448" cy="3402547"/>
          </a:xfrm>
          <a:prstGeom prst="rect">
            <a:avLst/>
          </a:prstGeom>
        </p:spPr>
        <p:txBody>
          <a:bodyPr/>
          <a:lstStyle>
            <a:lvl1pPr marL="237398" indent="-237398" algn="just">
              <a:lnSpc>
                <a:spcPct val="130000"/>
              </a:lnSpc>
              <a:buClr>
                <a:srgbClr val="C00000"/>
              </a:buClr>
              <a:buSzPct val="80000"/>
              <a:buFont typeface="Wingdings" panose="05000000000000000000" pitchFamily="2" charset="2"/>
              <a:buChar char="l"/>
              <a:defRPr sz="1400" b="1">
                <a:latin typeface="微软雅黑" panose="020B0503020204020204" pitchFamily="34" charset="-122"/>
                <a:ea typeface="微软雅黑" panose="020B0503020204020204" pitchFamily="34" charset="-122"/>
              </a:defRPr>
            </a:lvl1pPr>
            <a:lvl2pPr marL="431933" indent="-197832" algn="just">
              <a:lnSpc>
                <a:spcPct val="130000"/>
              </a:lnSpc>
              <a:buSzPct val="80000"/>
              <a:defRPr sz="1700" b="1">
                <a:latin typeface="华文楷体" panose="02010600040101010101" pitchFamily="2" charset="-122"/>
                <a:ea typeface="华文楷体" panose="02010600040101010101" pitchFamily="2" charset="-122"/>
              </a:defRPr>
            </a:lvl2pPr>
            <a:lvl3pPr algn="just"/>
          </a:lstStyle>
          <a:p>
            <a:pPr lvl="0"/>
            <a:r>
              <a:rPr lang="zh-CN" altLang="en-US" dirty="0"/>
              <a:t>编辑母版文本样式</a:t>
            </a:r>
          </a:p>
          <a:p>
            <a:pPr lvl="1"/>
            <a:r>
              <a:rPr lang="zh-CN" altLang="en-US" dirty="0"/>
              <a:t>第二级</a:t>
            </a:r>
          </a:p>
          <a:p>
            <a:pPr lvl="2"/>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en-US" dirty="0"/>
          </a:p>
        </p:txBody>
      </p:sp>
      <p:sp>
        <p:nvSpPr>
          <p:cNvPr id="1048577" name="Text Placeholder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578" name="Date Placeholder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81B0D9C6-ECE9-4780-8AB9-0E8E17977198}" type="datetimeFigureOut">
              <a:rPr lang="zh-CN" altLang="en-US" smtClean="0"/>
              <a:pPr/>
              <a:t>2021/5/25</a:t>
            </a:fld>
            <a:endParaRPr lang="zh-CN" altLang="en-US"/>
          </a:p>
        </p:txBody>
      </p:sp>
      <p:sp>
        <p:nvSpPr>
          <p:cNvPr id="1048579" name="Footer Placeholder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8CB0471A-ACB3-478E-BA49-A71621E5A106}" type="slidenum">
              <a:rPr lang="zh-CN" altLang="en-US" smtClean="0"/>
              <a:pPr/>
              <a:t>‹#›</a:t>
            </a:fld>
            <a:endParaRPr lang="zh-CN" altLang="en-US"/>
          </a:p>
        </p:txBody>
      </p:sp>
      <p:sp>
        <p:nvSpPr>
          <p:cNvPr id="1048581" name="矩形 6"/>
          <p:cNvSpPr/>
          <p:nvPr userDrawn="1"/>
        </p:nvSpPr>
        <p:spPr>
          <a:xfrm>
            <a:off x="0" y="623456"/>
            <a:ext cx="9144000" cy="62345"/>
          </a:xfrm>
          <a:prstGeom prst="rect">
            <a:avLst/>
          </a:prstGeom>
          <a:gradFill flip="none" rotWithShape="1">
            <a:gsLst>
              <a:gs pos="15000">
                <a:schemeClr val="accent1">
                  <a:lumMod val="30000"/>
                  <a:lumOff val="70000"/>
                </a:schemeClr>
              </a:gs>
              <a:gs pos="82929">
                <a:srgbClr val="B2A7B0"/>
              </a:gs>
              <a:gs pos="91464">
                <a:srgbClr val="BDBECF"/>
              </a:gs>
              <a:gs pos="95732">
                <a:srgbClr val="C2CADE"/>
              </a:gs>
              <a:gs pos="97866">
                <a:srgbClr val="C5D0E6"/>
              </a:gs>
              <a:gs pos="98933">
                <a:srgbClr val="C6D3EA"/>
              </a:gs>
              <a:gs pos="99466">
                <a:srgbClr val="C7D4EC"/>
              </a:gs>
              <a:gs pos="99733">
                <a:srgbClr val="C7D5ED"/>
              </a:gs>
              <a:gs pos="99866">
                <a:schemeClr val="accent2">
                  <a:lumMod val="7500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 Id="rId9" Type="http://schemas.openxmlformats.org/officeDocument/2006/relationships/image" Target="../media/image66.jpeg"/></Relationships>
</file>

<file path=ppt/slides/_rels/slide4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9" name="Picture 11" descr="D:\E-back\龙钇公司材料\公司图片\log\龙钇商标（小）.jpg"/>
          <p:cNvPicPr>
            <a:picLocks noChangeAspect="1" noChangeArrowheads="1"/>
          </p:cNvPicPr>
          <p:nvPr/>
        </p:nvPicPr>
        <p:blipFill>
          <a:blip r:embed="rId2"/>
          <a:srcRect/>
          <a:stretch>
            <a:fillRect/>
          </a:stretch>
        </p:blipFill>
        <p:spPr bwMode="auto">
          <a:xfrm>
            <a:off x="19645" y="0"/>
            <a:ext cx="1195388" cy="1323975"/>
          </a:xfrm>
          <a:prstGeom prst="rect">
            <a:avLst/>
          </a:prstGeom>
          <a:noFill/>
          <a:ln>
            <a:noFill/>
          </a:ln>
        </p:spPr>
      </p:pic>
      <p:sp>
        <p:nvSpPr>
          <p:cNvPr id="1048652" name="矩形 2"/>
          <p:cNvSpPr/>
          <p:nvPr/>
        </p:nvSpPr>
        <p:spPr>
          <a:xfrm>
            <a:off x="1133386" y="1466626"/>
            <a:ext cx="8010614" cy="367687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272654" algn="ctr">
              <a:lnSpc>
                <a:spcPct val="150000"/>
              </a:lnSpc>
            </a:pPr>
            <a:endParaRPr lang="en-US" altLang="zh-CN" dirty="0">
              <a:solidFill>
                <a:srgbClr val="FF0000"/>
              </a:solidFill>
              <a:ea typeface="华文楷体" pitchFamily="2" charset="-122"/>
            </a:endParaRPr>
          </a:p>
        </p:txBody>
      </p:sp>
      <p:sp>
        <p:nvSpPr>
          <p:cNvPr id="1048653" name="Rectangle 2"/>
          <p:cNvSpPr>
            <a:spLocks noChangeArrowheads="1"/>
          </p:cNvSpPr>
          <p:nvPr/>
        </p:nvSpPr>
        <p:spPr bwMode="auto">
          <a:xfrm>
            <a:off x="0" y="76669"/>
            <a:ext cx="1133387" cy="5066831"/>
          </a:xfrm>
          <a:prstGeom prst="rect">
            <a:avLst/>
          </a:prstGeom>
          <a:gradFill rotWithShape="0">
            <a:gsLst>
              <a:gs pos="0">
                <a:srgbClr val="FFFFFF">
                  <a:alpha val="0"/>
                </a:srgbClr>
              </a:gs>
              <a:gs pos="100000">
                <a:srgbClr val="07609D"/>
              </a:gs>
            </a:gsLst>
            <a:lin ang="5400000" scaled="1"/>
          </a:gradFill>
          <a:ln>
            <a:noFill/>
          </a:ln>
          <a:effectLst/>
        </p:spPr>
        <p:txBody>
          <a:bodyPr wrap="none" lIns="68580" tIns="34290" rIns="68580" bIns="34290" anchor="ctr"/>
          <a:lstStyle/>
          <a:p>
            <a:pPr algn="ctr"/>
            <a:endParaRPr lang="en-GB" altLang="zh-CN">
              <a:latin typeface="Times New Roman" pitchFamily="18" charset="0"/>
            </a:endParaRPr>
          </a:p>
        </p:txBody>
      </p:sp>
      <p:sp>
        <p:nvSpPr>
          <p:cNvPr id="1048654" name="标题 1"/>
          <p:cNvSpPr>
            <a:spLocks noGrp="1"/>
          </p:cNvSpPr>
          <p:nvPr>
            <p:ph type="ctrTitle"/>
          </p:nvPr>
        </p:nvSpPr>
        <p:spPr>
          <a:xfrm>
            <a:off x="1296678" y="1194183"/>
            <a:ext cx="7847322" cy="1307682"/>
          </a:xfrm>
        </p:spPr>
        <p:txBody>
          <a:bodyPr>
            <a:normAutofit fontScale="90000"/>
          </a:bodyPr>
          <a:lstStyle/>
          <a:p>
            <a:pPr>
              <a:lnSpc>
                <a:spcPct val="150000"/>
              </a:lnSpc>
            </a:pPr>
            <a:r>
              <a:rPr lang="zh-CN" altLang="en-US" sz="4100" b="1" dirty="0" smtClean="0">
                <a:latin typeface="黑体" pitchFamily="49" charset="-122"/>
                <a:ea typeface="黑体" pitchFamily="49" charset="-122"/>
                <a:cs typeface="Times New Roman" panose="02020603050405020304" pitchFamily="18" charset="0"/>
              </a:rPr>
              <a:t>稀土</a:t>
            </a:r>
            <a:r>
              <a:rPr lang="zh-CN" altLang="en-US" sz="4100" b="1" dirty="0">
                <a:latin typeface="黑体" pitchFamily="49" charset="-122"/>
                <a:ea typeface="黑体" pitchFamily="49" charset="-122"/>
                <a:cs typeface="Times New Roman" panose="02020603050405020304" pitchFamily="18" charset="0"/>
              </a:rPr>
              <a:t>在钢铁及镁合金材料中</a:t>
            </a:r>
            <a:r>
              <a:rPr lang="zh-CN" altLang="en-US" sz="4100" b="1" dirty="0" smtClean="0">
                <a:latin typeface="黑体" pitchFamily="49" charset="-122"/>
                <a:ea typeface="黑体" pitchFamily="49" charset="-122"/>
                <a:cs typeface="Times New Roman" panose="02020603050405020304" pitchFamily="18" charset="0"/>
              </a:rPr>
              <a:t>应用概述</a:t>
            </a:r>
            <a:endParaRPr lang="zh-CN" altLang="en-US" sz="4100" b="1" dirty="0">
              <a:latin typeface="黑体" pitchFamily="49" charset="-122"/>
              <a:ea typeface="黑体" pitchFamily="49" charset="-122"/>
              <a:cs typeface="Times New Roman" panose="02020603050405020304" pitchFamily="18" charset="0"/>
            </a:endParaRPr>
          </a:p>
        </p:txBody>
      </p:sp>
      <p:sp>
        <p:nvSpPr>
          <p:cNvPr id="1048655" name="文本框 5"/>
          <p:cNvSpPr txBox="1"/>
          <p:nvPr/>
        </p:nvSpPr>
        <p:spPr>
          <a:xfrm>
            <a:off x="2091236" y="3628164"/>
            <a:ext cx="5622693" cy="1523494"/>
          </a:xfrm>
          <a:prstGeom prst="rect">
            <a:avLst/>
          </a:prstGeom>
          <a:noFill/>
        </p:spPr>
        <p:txBody>
          <a:bodyPr wrap="none" lIns="68580" tIns="34290" rIns="68580" bIns="34290" rtlCol="0">
            <a:spAutoFit/>
          </a:bodyPr>
          <a:lstStyle/>
          <a:p>
            <a:pPr marL="272654" algn="ctr">
              <a:lnSpc>
                <a:spcPct val="150000"/>
              </a:lnSpc>
            </a:pPr>
            <a:r>
              <a:rPr lang="zh-CN" altLang="en-US" sz="2100" dirty="0">
                <a:solidFill>
                  <a:srgbClr val="FF0000"/>
                </a:solidFill>
                <a:latin typeface="黑体" pitchFamily="49" charset="-122"/>
                <a:ea typeface="黑体" pitchFamily="49" charset="-122"/>
              </a:rPr>
              <a:t>龙南龙钇重稀土科技股份有限公司</a:t>
            </a:r>
            <a:endParaRPr lang="en-US" altLang="zh-CN" sz="2100" dirty="0">
              <a:solidFill>
                <a:srgbClr val="FF0000"/>
              </a:solidFill>
              <a:latin typeface="黑体" pitchFamily="49" charset="-122"/>
              <a:ea typeface="黑体" pitchFamily="49" charset="-122"/>
            </a:endParaRPr>
          </a:p>
          <a:p>
            <a:pPr marL="272654" algn="ctr">
              <a:lnSpc>
                <a:spcPct val="150000"/>
              </a:lnSpc>
            </a:pPr>
            <a:r>
              <a:rPr lang="zh-CN" altLang="en-US" sz="2100" dirty="0">
                <a:solidFill>
                  <a:srgbClr val="FF0000"/>
                </a:solidFill>
                <a:latin typeface="黑体" pitchFamily="49" charset="-122"/>
                <a:ea typeface="黑体" pitchFamily="49" charset="-122"/>
              </a:rPr>
              <a:t>报告人：杨清  董事长、教授级高级工程师</a:t>
            </a:r>
            <a:endParaRPr lang="en-US" altLang="zh-CN" sz="2100" dirty="0">
              <a:solidFill>
                <a:srgbClr val="FF0000"/>
              </a:solidFill>
              <a:latin typeface="黑体" pitchFamily="49" charset="-122"/>
              <a:ea typeface="黑体" pitchFamily="49" charset="-122"/>
            </a:endParaRPr>
          </a:p>
          <a:p>
            <a:pPr algn="ctr">
              <a:lnSpc>
                <a:spcPct val="150000"/>
              </a:lnSpc>
            </a:pPr>
            <a:r>
              <a:rPr lang="en-US" altLang="zh-CN" sz="2100" dirty="0" smtClean="0">
                <a:latin typeface="Times New Roman" pitchFamily="18" charset="0"/>
                <a:cs typeface="Times New Roman" pitchFamily="18" charset="0"/>
              </a:rPr>
              <a:t>2021</a:t>
            </a:r>
            <a:r>
              <a:rPr lang="zh-CN" altLang="en-US" sz="2100" dirty="0" smtClean="0">
                <a:latin typeface="Times New Roman" pitchFamily="18" charset="0"/>
                <a:cs typeface="Times New Roman" pitchFamily="18" charset="0"/>
              </a:rPr>
              <a:t>年</a:t>
            </a:r>
            <a:r>
              <a:rPr lang="en-US" altLang="zh-CN" sz="2100" dirty="0" smtClean="0">
                <a:latin typeface="Times New Roman" pitchFamily="18" charset="0"/>
                <a:cs typeface="Times New Roman" pitchFamily="18" charset="0"/>
              </a:rPr>
              <a:t>5</a:t>
            </a:r>
            <a:r>
              <a:rPr lang="zh-CN" altLang="en-US" sz="2100" dirty="0" smtClean="0">
                <a:latin typeface="Times New Roman" pitchFamily="18" charset="0"/>
                <a:cs typeface="Times New Roman" pitchFamily="18" charset="0"/>
              </a:rPr>
              <a:t>月</a:t>
            </a:r>
            <a:endParaRPr lang="zh-CN" altLang="en-US" sz="2100" dirty="0">
              <a:latin typeface="Times New Roman" pitchFamily="18" charset="0"/>
              <a:cs typeface="Times New Roman" pitchFamily="18" charset="0"/>
            </a:endParaRPr>
          </a:p>
        </p:txBody>
      </p:sp>
      <p:pic>
        <p:nvPicPr>
          <p:cNvPr id="2097170" name="图片 1"/>
          <p:cNvPicPr>
            <a:picLocks noChangeAspect="1" noChangeArrowheads="1"/>
          </p:cNvPicPr>
          <p:nvPr/>
        </p:nvPicPr>
        <p:blipFill>
          <a:blip r:embed="rId3"/>
          <a:srcRect/>
          <a:stretch>
            <a:fillRect/>
          </a:stretch>
        </p:blipFill>
        <p:spPr bwMode="auto">
          <a:xfrm>
            <a:off x="1143000" y="29718"/>
            <a:ext cx="8001000" cy="1619339"/>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5"/>
          <p:cNvGrpSpPr/>
          <p:nvPr/>
        </p:nvGrpSpPr>
        <p:grpSpPr>
          <a:xfrm>
            <a:off x="1879627" y="1362243"/>
            <a:ext cx="6859128" cy="2382503"/>
            <a:chOff x="2144324" y="1974696"/>
            <a:chExt cx="5447982" cy="3176671"/>
          </a:xfrm>
        </p:grpSpPr>
        <p:grpSp>
          <p:nvGrpSpPr>
            <p:cNvPr id="88" name="组合 6"/>
            <p:cNvGrpSpPr/>
            <p:nvPr/>
          </p:nvGrpSpPr>
          <p:grpSpPr>
            <a:xfrm>
              <a:off x="2144688" y="1974696"/>
              <a:ext cx="4864177" cy="554525"/>
              <a:chOff x="2144688" y="1988840"/>
              <a:chExt cx="4864177" cy="554525"/>
            </a:xfrm>
          </p:grpSpPr>
          <p:sp>
            <p:nvSpPr>
              <p:cNvPr id="1048658" name="Line 12"/>
              <p:cNvSpPr>
                <a:spLocks noChangeShapeType="1"/>
              </p:cNvSpPr>
              <p:nvPr/>
            </p:nvSpPr>
            <p:spPr bwMode="auto">
              <a:xfrm>
                <a:off x="2825040" y="2543365"/>
                <a:ext cx="4183825" cy="0"/>
              </a:xfrm>
              <a:prstGeom prst="line">
                <a:avLst/>
              </a:prstGeom>
              <a:noFill/>
              <a:ln w="25400">
                <a:solidFill>
                  <a:schemeClr val="tx1">
                    <a:lumMod val="65000"/>
                    <a:lumOff val="35000"/>
                  </a:schemeClr>
                </a:solidFill>
                <a:prstDash val="sysDot"/>
                <a:round/>
                <a:tailEnd type="oval" w="med" len="med"/>
              </a:ln>
            </p:spPr>
            <p:txBody>
              <a:bodyPr wrap="none" anchor="ctr"/>
              <a:lstStyle/>
              <a:p>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59" name="Text Box 45"/>
              <p:cNvSpPr txBox="1">
                <a:spLocks noChangeArrowheads="1"/>
              </p:cNvSpPr>
              <p:nvPr/>
            </p:nvSpPr>
            <p:spPr bwMode="auto">
              <a:xfrm>
                <a:off x="3055802" y="1988840"/>
                <a:ext cx="3697033" cy="553997"/>
              </a:xfrm>
              <a:prstGeom prst="rect">
                <a:avLst/>
              </a:prstGeom>
              <a:noFill/>
              <a:ln w="9525">
                <a:noFill/>
                <a:miter lim="800000"/>
              </a:ln>
            </p:spPr>
            <p:txBody>
              <a:bodyPr wrap="square">
                <a:spAutoFit/>
              </a:bodyPr>
              <a:lstStyle/>
              <a:p>
                <a:pPr algn="l">
                  <a:spcBef>
                    <a:spcPct val="50000"/>
                  </a:spcBef>
                </a:pPr>
                <a:r>
                  <a:rPr lang="zh-CN" altLang="en-US" sz="2100" b="1" dirty="0">
                    <a:solidFill>
                      <a:srgbClr val="C00000"/>
                    </a:solidFill>
                    <a:latin typeface="微软雅黑" panose="020B0503020204020204" pitchFamily="34" charset="-122"/>
                    <a:ea typeface="微软雅黑" panose="020B0503020204020204" pitchFamily="34" charset="-122"/>
                  </a:rPr>
                  <a:t>前言</a:t>
                </a:r>
              </a:p>
            </p:txBody>
          </p:sp>
          <p:sp>
            <p:nvSpPr>
              <p:cNvPr id="1048660" name="矩形 21"/>
              <p:cNvSpPr/>
              <p:nvPr/>
            </p:nvSpPr>
            <p:spPr>
              <a:xfrm>
                <a:off x="2144688" y="1988840"/>
                <a:ext cx="648072" cy="55452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1</a:t>
                </a:r>
                <a:endParaRPr lang="zh-CN" altLang="en-US"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endParaRPr>
              </a:p>
            </p:txBody>
          </p:sp>
        </p:grpSp>
        <p:grpSp>
          <p:nvGrpSpPr>
            <p:cNvPr id="89" name="组合 7"/>
            <p:cNvGrpSpPr/>
            <p:nvPr/>
          </p:nvGrpSpPr>
          <p:grpSpPr>
            <a:xfrm>
              <a:off x="2144688" y="2839359"/>
              <a:ext cx="5447618" cy="585302"/>
              <a:chOff x="2144688" y="2818257"/>
              <a:chExt cx="5447618" cy="585302"/>
            </a:xfrm>
          </p:grpSpPr>
          <p:sp>
            <p:nvSpPr>
              <p:cNvPr id="1048661" name="Line 20"/>
              <p:cNvSpPr>
                <a:spLocks noChangeShapeType="1"/>
              </p:cNvSpPr>
              <p:nvPr/>
            </p:nvSpPr>
            <p:spPr bwMode="auto">
              <a:xfrm>
                <a:off x="2825040" y="3372782"/>
                <a:ext cx="4183825" cy="0"/>
              </a:xfrm>
              <a:prstGeom prst="line">
                <a:avLst/>
              </a:prstGeom>
              <a:noFill/>
              <a:ln w="25400">
                <a:solidFill>
                  <a:schemeClr val="tx1">
                    <a:lumMod val="65000"/>
                    <a:lumOff val="35000"/>
                  </a:schemeClr>
                </a:solidFill>
                <a:prstDash val="sysDot"/>
                <a:round/>
                <a:tailEnd type="oval" w="med" len="med"/>
              </a:ln>
            </p:spPr>
            <p:txBody>
              <a:bodyPr wrap="none" anchor="ctr"/>
              <a:lstStyle/>
              <a:p>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62" name="Text Box 54"/>
              <p:cNvSpPr txBox="1">
                <a:spLocks noChangeArrowheads="1"/>
              </p:cNvSpPr>
              <p:nvPr/>
            </p:nvSpPr>
            <p:spPr bwMode="auto">
              <a:xfrm>
                <a:off x="3055802" y="2849562"/>
                <a:ext cx="4536504" cy="553997"/>
              </a:xfrm>
              <a:prstGeom prst="rect">
                <a:avLst/>
              </a:prstGeom>
              <a:noFill/>
              <a:ln w="9525">
                <a:noFill/>
                <a:miter lim="800000"/>
              </a:ln>
            </p:spPr>
            <p:txBody>
              <a:bodyPr wrap="square">
                <a:spAutoFit/>
              </a:bodyPr>
              <a:lstStyle/>
              <a:p>
                <a:pPr>
                  <a:spcBef>
                    <a:spcPct val="50000"/>
                  </a:spcBef>
                </a:pPr>
                <a:r>
                  <a:rPr lang="zh-CN" altLang="en-US" sz="2100" b="1" dirty="0">
                    <a:solidFill>
                      <a:srgbClr val="C00000"/>
                    </a:solidFill>
                    <a:latin typeface="微软雅黑" panose="020B0503020204020204" pitchFamily="34" charset="-122"/>
                    <a:ea typeface="微软雅黑" panose="020B0503020204020204" pitchFamily="34" charset="-122"/>
                  </a:rPr>
                  <a:t>稀土产业链概述</a:t>
                </a:r>
              </a:p>
            </p:txBody>
          </p:sp>
          <p:sp>
            <p:nvSpPr>
              <p:cNvPr id="1048663" name="矩形 18"/>
              <p:cNvSpPr/>
              <p:nvPr/>
            </p:nvSpPr>
            <p:spPr>
              <a:xfrm>
                <a:off x="2144688" y="2818257"/>
                <a:ext cx="648072" cy="55452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2</a:t>
                </a:r>
                <a:endParaRPr lang="zh-CN" altLang="en-US"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endParaRPr>
              </a:p>
            </p:txBody>
          </p:sp>
        </p:grpSp>
        <p:grpSp>
          <p:nvGrpSpPr>
            <p:cNvPr id="90" name="组合 8"/>
            <p:cNvGrpSpPr/>
            <p:nvPr/>
          </p:nvGrpSpPr>
          <p:grpSpPr>
            <a:xfrm>
              <a:off x="2144324" y="3743864"/>
              <a:ext cx="4864902" cy="558483"/>
              <a:chOff x="2144688" y="3976485"/>
              <a:chExt cx="4864902" cy="558483"/>
            </a:xfrm>
          </p:grpSpPr>
          <p:sp>
            <p:nvSpPr>
              <p:cNvPr id="1048664" name="Line 28"/>
              <p:cNvSpPr>
                <a:spLocks noChangeShapeType="1"/>
              </p:cNvSpPr>
              <p:nvPr/>
            </p:nvSpPr>
            <p:spPr bwMode="auto">
              <a:xfrm>
                <a:off x="2825040" y="4534968"/>
                <a:ext cx="4184189" cy="0"/>
              </a:xfrm>
              <a:prstGeom prst="line">
                <a:avLst/>
              </a:prstGeom>
              <a:noFill/>
              <a:ln w="25400">
                <a:solidFill>
                  <a:schemeClr val="tx1">
                    <a:lumMod val="65000"/>
                    <a:lumOff val="35000"/>
                  </a:schemeClr>
                </a:solidFill>
                <a:prstDash val="sysDot"/>
                <a:round/>
                <a:tailEnd type="oval" w="med" len="med"/>
              </a:ln>
            </p:spPr>
            <p:txBody>
              <a:bodyPr wrap="none" anchor="ctr"/>
              <a:lstStyle/>
              <a:p>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65" name="Text Box 81"/>
              <p:cNvSpPr txBox="1">
                <a:spLocks noChangeArrowheads="1"/>
              </p:cNvSpPr>
              <p:nvPr/>
            </p:nvSpPr>
            <p:spPr bwMode="auto">
              <a:xfrm>
                <a:off x="3056166" y="3976485"/>
                <a:ext cx="3953424" cy="553998"/>
              </a:xfrm>
              <a:prstGeom prst="rect">
                <a:avLst/>
              </a:prstGeom>
              <a:noFill/>
              <a:ln w="9525">
                <a:noFill/>
                <a:miter lim="800000"/>
              </a:ln>
            </p:spPr>
            <p:txBody>
              <a:bodyPr wrap="square">
                <a:spAutoFit/>
              </a:bodyPr>
              <a:lstStyle/>
              <a:p>
                <a:pPr>
                  <a:spcBef>
                    <a:spcPct val="50000"/>
                  </a:spcBef>
                </a:pPr>
                <a:r>
                  <a:rPr lang="zh-CN" altLang="en-US" sz="2100" b="1" dirty="0" smtClean="0">
                    <a:solidFill>
                      <a:srgbClr val="C00000"/>
                    </a:solidFill>
                    <a:latin typeface="微软雅黑" panose="020B0503020204020204" pitchFamily="34" charset="-122"/>
                    <a:ea typeface="微软雅黑" panose="020B0503020204020204" pitchFamily="34" charset="-122"/>
                  </a:rPr>
                  <a:t>稀土在</a:t>
                </a:r>
                <a:r>
                  <a:rPr lang="zh-CN" altLang="en-US" sz="2100" b="1" dirty="0">
                    <a:solidFill>
                      <a:srgbClr val="C00000"/>
                    </a:solidFill>
                    <a:latin typeface="微软雅黑" panose="020B0503020204020204" pitchFamily="34" charset="-122"/>
                    <a:ea typeface="微软雅黑" panose="020B0503020204020204" pitchFamily="34" charset="-122"/>
                  </a:rPr>
                  <a:t>钢（铁）材料</a:t>
                </a:r>
                <a:r>
                  <a:rPr lang="zh-CN" altLang="en-US" sz="2100" b="1" dirty="0" smtClean="0">
                    <a:solidFill>
                      <a:srgbClr val="C00000"/>
                    </a:solidFill>
                    <a:latin typeface="微软雅黑" panose="020B0503020204020204" pitchFamily="34" charset="-122"/>
                    <a:ea typeface="微软雅黑" panose="020B0503020204020204" pitchFamily="34" charset="-122"/>
                  </a:rPr>
                  <a:t>中的应用</a:t>
                </a:r>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66" name="矩形 15"/>
              <p:cNvSpPr/>
              <p:nvPr/>
            </p:nvSpPr>
            <p:spPr>
              <a:xfrm>
                <a:off x="2144688" y="3976485"/>
                <a:ext cx="648072" cy="55452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3</a:t>
                </a:r>
                <a:endParaRPr lang="zh-CN" altLang="en-US"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endParaRPr>
              </a:p>
            </p:txBody>
          </p:sp>
        </p:grpSp>
        <p:grpSp>
          <p:nvGrpSpPr>
            <p:cNvPr id="91" name="组合 9"/>
            <p:cNvGrpSpPr/>
            <p:nvPr/>
          </p:nvGrpSpPr>
          <p:grpSpPr>
            <a:xfrm>
              <a:off x="2144324" y="4560138"/>
              <a:ext cx="4864902" cy="591229"/>
              <a:chOff x="4088904" y="4958132"/>
              <a:chExt cx="4864902" cy="591229"/>
            </a:xfrm>
          </p:grpSpPr>
          <p:sp>
            <p:nvSpPr>
              <p:cNvPr id="1048667" name="Line 36"/>
              <p:cNvSpPr>
                <a:spLocks noChangeShapeType="1"/>
              </p:cNvSpPr>
              <p:nvPr/>
            </p:nvSpPr>
            <p:spPr bwMode="auto">
              <a:xfrm>
                <a:off x="4736977" y="5526035"/>
                <a:ext cx="4216468" cy="23326"/>
              </a:xfrm>
              <a:prstGeom prst="line">
                <a:avLst/>
              </a:prstGeom>
              <a:noFill/>
              <a:ln w="25400">
                <a:solidFill>
                  <a:schemeClr val="tx1">
                    <a:lumMod val="65000"/>
                    <a:lumOff val="35000"/>
                  </a:schemeClr>
                </a:solidFill>
                <a:prstDash val="sysDot"/>
                <a:round/>
                <a:tailEnd type="oval" w="med" len="med"/>
              </a:ln>
            </p:spPr>
            <p:txBody>
              <a:bodyPr wrap="none" anchor="ctr"/>
              <a:lstStyle/>
              <a:p>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68" name="Text Box 63"/>
              <p:cNvSpPr txBox="1">
                <a:spLocks noChangeArrowheads="1"/>
              </p:cNvSpPr>
              <p:nvPr/>
            </p:nvSpPr>
            <p:spPr bwMode="auto">
              <a:xfrm>
                <a:off x="5000382" y="4958132"/>
                <a:ext cx="3953424" cy="553997"/>
              </a:xfrm>
              <a:prstGeom prst="rect">
                <a:avLst/>
              </a:prstGeom>
              <a:noFill/>
              <a:ln w="9525">
                <a:noFill/>
                <a:miter lim="800000"/>
              </a:ln>
            </p:spPr>
            <p:txBody>
              <a:bodyPr wrap="square">
                <a:spAutoFit/>
              </a:bodyPr>
              <a:lstStyle/>
              <a:p>
                <a:pPr>
                  <a:spcBef>
                    <a:spcPct val="50000"/>
                  </a:spcBef>
                </a:pPr>
                <a:r>
                  <a:rPr lang="zh-CN" altLang="en-US" sz="2100" b="1" dirty="0" smtClean="0">
                    <a:solidFill>
                      <a:srgbClr val="C00000"/>
                    </a:solidFill>
                    <a:latin typeface="微软雅黑" panose="020B0503020204020204" pitchFamily="34" charset="-122"/>
                    <a:ea typeface="微软雅黑" panose="020B0503020204020204" pitchFamily="34" charset="-122"/>
                  </a:rPr>
                  <a:t>稀土在镁合金材料中的应用</a:t>
                </a:r>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69" name="矩形 12"/>
              <p:cNvSpPr/>
              <p:nvPr/>
            </p:nvSpPr>
            <p:spPr>
              <a:xfrm>
                <a:off x="4088904" y="4994836"/>
                <a:ext cx="648072" cy="554525"/>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4</a:t>
                </a:r>
                <a:endParaRPr lang="zh-CN" altLang="en-US"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endParaRPr>
              </a:p>
            </p:txBody>
          </p:sp>
        </p:grpSp>
      </p:grpSp>
      <p:sp>
        <p:nvSpPr>
          <p:cNvPr id="1048670" name="文本框 3"/>
          <p:cNvSpPr txBox="1"/>
          <p:nvPr/>
        </p:nvSpPr>
        <p:spPr>
          <a:xfrm>
            <a:off x="3983378" y="-2317"/>
            <a:ext cx="1177245" cy="623248"/>
          </a:xfrm>
          <a:prstGeom prst="rect">
            <a:avLst/>
          </a:prstGeom>
          <a:noFill/>
        </p:spPr>
        <p:txBody>
          <a:bodyPr wrap="none" lIns="68580" tIns="34290" rIns="68580" bIns="34290" rtlCol="0">
            <a:spAutoFit/>
          </a:bodyPr>
          <a:lstStyle/>
          <a:p>
            <a:pPr>
              <a:spcBef>
                <a:spcPct val="0"/>
              </a:spcBef>
            </a:pPr>
            <a:r>
              <a:rPr lang="zh-CN" altLang="en-US" sz="3600" b="1" dirty="0">
                <a:solidFill>
                  <a:srgbClr val="003C7C"/>
                </a:solidFill>
                <a:effectLst>
                  <a:outerShdw blurRad="38100" dist="38100" dir="2700000" algn="tl">
                    <a:srgbClr val="000000">
                      <a:alpha val="43137"/>
                    </a:srgbClr>
                  </a:outerShdw>
                </a:effectLst>
                <a:latin typeface="华文楷体" pitchFamily="2" charset="-122"/>
                <a:ea typeface="华文楷体" pitchFamily="2" charset="-122"/>
                <a:cs typeface="+mj-cs"/>
              </a:rPr>
              <a:t>目 录</a:t>
            </a:r>
          </a:p>
        </p:txBody>
      </p:sp>
      <p:sp>
        <p:nvSpPr>
          <p:cNvPr id="1048671" name="Text Box 63"/>
          <p:cNvSpPr txBox="1">
            <a:spLocks noChangeArrowheads="1"/>
          </p:cNvSpPr>
          <p:nvPr/>
        </p:nvSpPr>
        <p:spPr bwMode="auto">
          <a:xfrm>
            <a:off x="3027197" y="4005277"/>
            <a:ext cx="3924474" cy="392415"/>
          </a:xfrm>
          <a:prstGeom prst="rect">
            <a:avLst/>
          </a:prstGeom>
          <a:noFill/>
          <a:ln w="9525">
            <a:noFill/>
            <a:miter lim="800000"/>
          </a:ln>
        </p:spPr>
        <p:txBody>
          <a:bodyPr wrap="square" lIns="68580" tIns="34290" rIns="68580" bIns="34290">
            <a:spAutoFit/>
          </a:bodyPr>
          <a:lstStyle/>
          <a:p>
            <a:pPr>
              <a:spcBef>
                <a:spcPct val="50000"/>
              </a:spcBef>
            </a:pPr>
            <a:r>
              <a:rPr lang="zh-CN" altLang="en-US" sz="2100" b="1" dirty="0" smtClean="0">
                <a:solidFill>
                  <a:srgbClr val="C00000"/>
                </a:solidFill>
                <a:latin typeface="微软雅黑" panose="020B0503020204020204" pitchFamily="34" charset="-122"/>
                <a:ea typeface="微软雅黑" panose="020B0503020204020204" pitchFamily="34" charset="-122"/>
              </a:rPr>
              <a:t>龙钇公司简介</a:t>
            </a:r>
            <a:endParaRPr lang="zh-CN" altLang="en-US" sz="2100" b="1" dirty="0">
              <a:solidFill>
                <a:srgbClr val="C00000"/>
              </a:solidFill>
              <a:latin typeface="微软雅黑" panose="020B0503020204020204" pitchFamily="34" charset="-122"/>
              <a:ea typeface="微软雅黑" panose="020B0503020204020204" pitchFamily="34" charset="-122"/>
            </a:endParaRPr>
          </a:p>
        </p:txBody>
      </p:sp>
      <p:sp>
        <p:nvSpPr>
          <p:cNvPr id="1048672" name="矩形 24"/>
          <p:cNvSpPr/>
          <p:nvPr/>
        </p:nvSpPr>
        <p:spPr>
          <a:xfrm>
            <a:off x="1903986" y="4005277"/>
            <a:ext cx="791578" cy="400352"/>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5</a:t>
            </a:r>
            <a:endParaRPr lang="zh-CN" altLang="en-US" sz="2100"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endParaRPr>
          </a:p>
        </p:txBody>
      </p:sp>
      <p:sp>
        <p:nvSpPr>
          <p:cNvPr id="1048673" name="Line 28"/>
          <p:cNvSpPr>
            <a:spLocks noChangeShapeType="1"/>
          </p:cNvSpPr>
          <p:nvPr/>
        </p:nvSpPr>
        <p:spPr bwMode="auto">
          <a:xfrm flipV="1">
            <a:off x="2579715" y="4375748"/>
            <a:ext cx="5424475" cy="7341"/>
          </a:xfrm>
          <a:prstGeom prst="line">
            <a:avLst/>
          </a:prstGeom>
          <a:noFill/>
          <a:ln w="25400">
            <a:solidFill>
              <a:schemeClr val="tx1">
                <a:lumMod val="65000"/>
                <a:lumOff val="35000"/>
              </a:schemeClr>
            </a:solidFill>
            <a:prstDash val="sysDot"/>
            <a:round/>
            <a:tailEnd type="oval" w="med" len="med"/>
          </a:ln>
        </p:spPr>
        <p:txBody>
          <a:bodyPr wrap="none" lIns="68580" tIns="34290" rIns="68580" bIns="34290" anchor="ctr"/>
          <a:lstStyle/>
          <a:p>
            <a:endParaRPr lang="zh-CN" altLang="en-US" sz="21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矩形 9"/>
          <p:cNvSpPr/>
          <p:nvPr/>
        </p:nvSpPr>
        <p:spPr>
          <a:xfrm>
            <a:off x="1189759" y="2239115"/>
            <a:ext cx="6846961" cy="2492990"/>
          </a:xfrm>
          <a:prstGeom prst="rect">
            <a:avLst/>
          </a:prstGeom>
          <a:noFill/>
          <a:ln w="9525">
            <a:solidFill>
              <a:srgbClr val="000000"/>
            </a:solidFill>
            <a:miter lim="800000"/>
            <a:headEnd/>
            <a:tailEnd/>
          </a:ln>
        </p:spPr>
        <p:txBody>
          <a:bodyPr wrap="square" lIns="68580" tIns="34290" rIns="68580" bIns="34290" numCol="1">
            <a:spAutoFit/>
          </a:bodyPr>
          <a:lstStyle/>
          <a:p>
            <a:pPr algn="just">
              <a:lnSpc>
                <a:spcPct val="150000"/>
              </a:lnSpc>
              <a:buFont typeface="Wingdings" panose="05000000000000000000" pitchFamily="2" charset="2"/>
              <a:buNone/>
            </a:pPr>
            <a:r>
              <a:rPr lang="zh-CN" altLang="en-US" sz="2100" dirty="0" smtClean="0">
                <a:solidFill>
                  <a:srgbClr val="FF0000"/>
                </a:solidFill>
                <a:latin typeface="华文新魏" pitchFamily="2" charset="-122"/>
                <a:ea typeface="华文新魏" pitchFamily="2" charset="-122"/>
              </a:rPr>
              <a:t>稀土资源储量第一</a:t>
            </a:r>
            <a:endParaRPr lang="en-US" altLang="zh-CN" sz="2100" dirty="0" smtClean="0">
              <a:solidFill>
                <a:srgbClr val="FF0000"/>
              </a:solidFill>
              <a:latin typeface="华文新魏" pitchFamily="2" charset="-122"/>
              <a:ea typeface="华文新魏" pitchFamily="2" charset="-122"/>
            </a:endParaRPr>
          </a:p>
          <a:p>
            <a:pPr algn="just">
              <a:lnSpc>
                <a:spcPct val="150000"/>
              </a:lnSpc>
              <a:buFont typeface="Wingdings" panose="05000000000000000000" pitchFamily="2" charset="2"/>
              <a:buNone/>
            </a:pPr>
            <a:r>
              <a:rPr lang="zh-CN" altLang="en-US" sz="2100" dirty="0" smtClean="0">
                <a:solidFill>
                  <a:srgbClr val="FF0000"/>
                </a:solidFill>
                <a:latin typeface="华文新魏" pitchFamily="2" charset="-122"/>
                <a:ea typeface="华文新魏" pitchFamily="2" charset="-122"/>
              </a:rPr>
              <a:t>稀土生产量第一</a:t>
            </a:r>
            <a:endParaRPr lang="en-US" altLang="zh-CN" sz="2100" dirty="0" smtClean="0">
              <a:solidFill>
                <a:srgbClr val="FF0000"/>
              </a:solidFill>
              <a:latin typeface="华文新魏" pitchFamily="2" charset="-122"/>
              <a:ea typeface="华文新魏" pitchFamily="2" charset="-122"/>
            </a:endParaRPr>
          </a:p>
          <a:p>
            <a:pPr algn="just">
              <a:lnSpc>
                <a:spcPct val="150000"/>
              </a:lnSpc>
              <a:buFont typeface="Wingdings" panose="05000000000000000000" pitchFamily="2" charset="2"/>
              <a:buNone/>
            </a:pPr>
            <a:r>
              <a:rPr lang="zh-CN" altLang="en-US" sz="2100" dirty="0" smtClean="0">
                <a:solidFill>
                  <a:srgbClr val="FF0000"/>
                </a:solidFill>
                <a:latin typeface="华文新魏" pitchFamily="2" charset="-122"/>
                <a:ea typeface="华文新魏" pitchFamily="2" charset="-122"/>
              </a:rPr>
              <a:t>稀土应用量第一</a:t>
            </a:r>
            <a:endParaRPr lang="en-US" altLang="zh-CN" sz="2100" dirty="0" smtClean="0">
              <a:solidFill>
                <a:srgbClr val="FF0000"/>
              </a:solidFill>
              <a:latin typeface="华文新魏" pitchFamily="2" charset="-122"/>
              <a:ea typeface="华文新魏" pitchFamily="2" charset="-122"/>
            </a:endParaRPr>
          </a:p>
          <a:p>
            <a:pPr algn="just">
              <a:lnSpc>
                <a:spcPct val="150000"/>
              </a:lnSpc>
              <a:buFont typeface="Wingdings" panose="05000000000000000000" pitchFamily="2" charset="2"/>
              <a:buNone/>
            </a:pPr>
            <a:r>
              <a:rPr lang="zh-CN" altLang="en-US" sz="2100" dirty="0" smtClean="0">
                <a:solidFill>
                  <a:srgbClr val="FF0000"/>
                </a:solidFill>
                <a:latin typeface="华文新魏" pitchFamily="2" charset="-122"/>
                <a:ea typeface="华文新魏" pitchFamily="2" charset="-122"/>
              </a:rPr>
              <a:t>稀土出口量第一</a:t>
            </a:r>
            <a:endParaRPr lang="en-US" altLang="zh-CN" sz="2100" dirty="0" smtClean="0">
              <a:solidFill>
                <a:srgbClr val="FF0000"/>
              </a:solidFill>
              <a:latin typeface="华文新魏" pitchFamily="2" charset="-122"/>
              <a:ea typeface="华文新魏" pitchFamily="2" charset="-122"/>
            </a:endParaRPr>
          </a:p>
          <a:p>
            <a:pPr algn="just">
              <a:lnSpc>
                <a:spcPct val="150000"/>
              </a:lnSpc>
              <a:buFont typeface="Wingdings" panose="05000000000000000000" pitchFamily="2" charset="2"/>
              <a:buNone/>
            </a:pPr>
            <a:r>
              <a:rPr lang="zh-CN" altLang="en-US" sz="2100" dirty="0" smtClean="0">
                <a:solidFill>
                  <a:srgbClr val="FF0000"/>
                </a:solidFill>
                <a:latin typeface="华文新魏" pitchFamily="2" charset="-122"/>
                <a:ea typeface="华文新魏" pitchFamily="2" charset="-122"/>
              </a:rPr>
              <a:t>稀土精矿进口量第一</a:t>
            </a:r>
            <a:endParaRPr lang="en-US" altLang="zh-CN" sz="2100" dirty="0">
              <a:solidFill>
                <a:srgbClr val="FF0000"/>
              </a:solidFill>
              <a:latin typeface="华文新魏" pitchFamily="2" charset="-122"/>
              <a:ea typeface="华文新魏" pitchFamily="2" charset="-122"/>
            </a:endParaRPr>
          </a:p>
        </p:txBody>
      </p:sp>
      <p:sp>
        <p:nvSpPr>
          <p:cNvPr id="1048675" name="文本框 3"/>
          <p:cNvSpPr txBox="1"/>
          <p:nvPr/>
        </p:nvSpPr>
        <p:spPr>
          <a:xfrm>
            <a:off x="1202924" y="113189"/>
            <a:ext cx="984885" cy="438582"/>
          </a:xfrm>
          <a:prstGeom prst="rect">
            <a:avLst/>
          </a:prstGeom>
          <a:noFill/>
        </p:spPr>
        <p:txBody>
          <a:bodyPr wrap="none" lIns="68580" tIns="34290" rIns="68580" bIns="34290" rtlCol="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1 </a:t>
            </a:r>
            <a:r>
              <a:rPr lang="zh-CN" altLang="en-US" sz="2400" dirty="0">
                <a:solidFill>
                  <a:srgbClr val="002060"/>
                </a:solidFill>
                <a:latin typeface="华文新魏" panose="02010800040101010101" pitchFamily="2" charset="-122"/>
                <a:ea typeface="华文新魏" panose="02010800040101010101" pitchFamily="2" charset="-122"/>
              </a:rPr>
              <a:t>前言</a:t>
            </a:r>
          </a:p>
        </p:txBody>
      </p:sp>
      <p:sp>
        <p:nvSpPr>
          <p:cNvPr id="1048676" name="矩形 12"/>
          <p:cNvSpPr/>
          <p:nvPr/>
        </p:nvSpPr>
        <p:spPr>
          <a:xfrm>
            <a:off x="1189760" y="921120"/>
            <a:ext cx="6846960" cy="1038746"/>
          </a:xfrm>
          <a:prstGeom prst="rect">
            <a:avLst/>
          </a:prstGeom>
          <a:noFill/>
          <a:ln w="9525">
            <a:solidFill>
              <a:srgbClr val="000000"/>
            </a:solidFill>
            <a:miter lim="800000"/>
            <a:headEnd/>
            <a:tailEnd/>
          </a:ln>
        </p:spPr>
        <p:txBody>
          <a:bodyPr wrap="square" lIns="68580" tIns="34290" rIns="68580" bIns="34290" numCol="1">
            <a:spAutoFit/>
          </a:bodyPr>
          <a:lstStyle/>
          <a:p>
            <a:pPr algn="just">
              <a:lnSpc>
                <a:spcPct val="150000"/>
              </a:lnSpc>
              <a:buFont typeface="Wingdings" panose="05000000000000000000" pitchFamily="2" charset="2"/>
              <a:buNone/>
            </a:pPr>
            <a:r>
              <a:rPr lang="zh-CN" altLang="en-US" sz="2100" dirty="0">
                <a:latin typeface="华文新魏" pitchFamily="2" charset="-122"/>
                <a:ea typeface="华文新魏" pitchFamily="2" charset="-122"/>
              </a:rPr>
              <a:t>中</a:t>
            </a:r>
            <a:r>
              <a:rPr lang="zh-CN" altLang="en-US" sz="2100" dirty="0" smtClean="0">
                <a:latin typeface="华文新魏" pitchFamily="2" charset="-122"/>
                <a:ea typeface="华文新魏" pitchFamily="2" charset="-122"/>
              </a:rPr>
              <a:t>国的稀土工业体系是世界上最完善的工业体系，生产了全世界</a:t>
            </a:r>
            <a:r>
              <a:rPr lang="en-US" altLang="zh-CN" sz="2100" dirty="0" smtClean="0">
                <a:latin typeface="华文新魏" pitchFamily="2" charset="-122"/>
                <a:ea typeface="华文新魏" pitchFamily="2" charset="-122"/>
              </a:rPr>
              <a:t>84%</a:t>
            </a:r>
            <a:r>
              <a:rPr lang="zh-CN" altLang="en-US" sz="2100" dirty="0" smtClean="0">
                <a:latin typeface="华文新魏" pitchFamily="2" charset="-122"/>
                <a:ea typeface="华文新魏" pitchFamily="2" charset="-122"/>
              </a:rPr>
              <a:t>的稀土。</a:t>
            </a:r>
            <a:endParaRPr lang="en-US" altLang="zh-CN" sz="2100" dirty="0">
              <a:latin typeface="华文新魏" pitchFamily="2" charset="-122"/>
              <a:ea typeface="华文新魏" pitchFamily="2" charset="-122"/>
            </a:endParaRPr>
          </a:p>
        </p:txBody>
      </p:sp>
      <p:grpSp>
        <p:nvGrpSpPr>
          <p:cNvPr id="93" name="组合 14"/>
          <p:cNvGrpSpPr/>
          <p:nvPr/>
        </p:nvGrpSpPr>
        <p:grpSpPr>
          <a:xfrm>
            <a:off x="1189758" y="551770"/>
            <a:ext cx="6846962" cy="4591730"/>
            <a:chOff x="1586344" y="1059646"/>
            <a:chExt cx="8610600" cy="5909436"/>
          </a:xfrm>
        </p:grpSpPr>
        <p:grpSp>
          <p:nvGrpSpPr>
            <p:cNvPr id="94" name="组合 13"/>
            <p:cNvGrpSpPr/>
            <p:nvPr/>
          </p:nvGrpSpPr>
          <p:grpSpPr>
            <a:xfrm>
              <a:off x="1586344" y="1191736"/>
              <a:ext cx="8610600" cy="5777346"/>
              <a:chOff x="1586344" y="1139517"/>
              <a:chExt cx="8610600" cy="5777346"/>
            </a:xfrm>
          </p:grpSpPr>
          <p:pic>
            <p:nvPicPr>
              <p:cNvPr id="2097171" name="Picture 4"/>
              <p:cNvPicPr>
                <a:picLocks noChangeAspect="1" noChangeArrowheads="1"/>
              </p:cNvPicPr>
              <p:nvPr/>
            </p:nvPicPr>
            <p:blipFill>
              <a:blip r:embed="rId2"/>
              <a:srcRect/>
              <a:stretch>
                <a:fillRect/>
              </a:stretch>
            </p:blipFill>
            <p:spPr bwMode="auto">
              <a:xfrm>
                <a:off x="1586344" y="1139517"/>
                <a:ext cx="8610600" cy="5777346"/>
              </a:xfrm>
              <a:prstGeom prst="rect">
                <a:avLst/>
              </a:prstGeom>
              <a:noFill/>
              <a:ln>
                <a:noFill/>
              </a:ln>
            </p:spPr>
          </p:pic>
          <p:sp>
            <p:nvSpPr>
              <p:cNvPr id="1048677" name="矩形 8"/>
              <p:cNvSpPr/>
              <p:nvPr/>
            </p:nvSpPr>
            <p:spPr>
              <a:xfrm>
                <a:off x="1603899" y="5724874"/>
                <a:ext cx="6882328" cy="648685"/>
              </a:xfrm>
              <a:prstGeom prst="rect">
                <a:avLst/>
              </a:prstGeom>
              <a:solidFill>
                <a:schemeClr val="accent6">
                  <a:alpha val="32000"/>
                </a:schemeClr>
              </a:solidFill>
              <a:ln w="41275"/>
              <a:effectLst>
                <a:outerShdw blurRad="50800" dist="50800" dir="5400000" sx="93000" sy="93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50800" dist="50800" dir="5400000" algn="ctr" rotWithShape="0">
                      <a:srgbClr val="000000">
                        <a:alpha val="94000"/>
                      </a:srgbClr>
                    </a:outerShdw>
                  </a:effectLst>
                </a:endParaRPr>
              </a:p>
            </p:txBody>
          </p:sp>
        </p:grpSp>
        <p:pic>
          <p:nvPicPr>
            <p:cNvPr id="2097172" name="图片 7"/>
            <p:cNvPicPr>
              <a:picLocks noChangeAspect="1"/>
            </p:cNvPicPr>
            <p:nvPr/>
          </p:nvPicPr>
          <p:blipFill>
            <a:blip r:embed="rId3"/>
            <a:stretch>
              <a:fillRect/>
            </a:stretch>
          </p:blipFill>
          <p:spPr>
            <a:xfrm>
              <a:off x="4252975" y="1059646"/>
              <a:ext cx="792088" cy="3018497"/>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文本框 3"/>
          <p:cNvSpPr txBox="1"/>
          <p:nvPr/>
        </p:nvSpPr>
        <p:spPr>
          <a:xfrm>
            <a:off x="976745" y="123580"/>
            <a:ext cx="984885" cy="438582"/>
          </a:xfrm>
          <a:prstGeom prst="rect">
            <a:avLst/>
          </a:prstGeom>
          <a:noFill/>
        </p:spPr>
        <p:txBody>
          <a:bodyPr wrap="none" lIns="68580" tIns="34290" rIns="68580" bIns="34290" rtlCol="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1 </a:t>
            </a:r>
            <a:r>
              <a:rPr lang="zh-CN" altLang="en-US" sz="2400" dirty="0">
                <a:solidFill>
                  <a:srgbClr val="002060"/>
                </a:solidFill>
                <a:latin typeface="华文新魏" panose="02010800040101010101" pitchFamily="2" charset="-122"/>
                <a:ea typeface="华文新魏" panose="02010800040101010101" pitchFamily="2" charset="-122"/>
              </a:rPr>
              <a:t>前言</a:t>
            </a:r>
          </a:p>
        </p:txBody>
      </p:sp>
      <p:sp>
        <p:nvSpPr>
          <p:cNvPr id="1048679" name="矩形 9"/>
          <p:cNvSpPr/>
          <p:nvPr/>
        </p:nvSpPr>
        <p:spPr>
          <a:xfrm>
            <a:off x="976745" y="793341"/>
            <a:ext cx="7834746" cy="1038746"/>
          </a:xfrm>
          <a:prstGeom prst="rect">
            <a:avLst/>
          </a:prstGeom>
          <a:noFill/>
          <a:ln w="9525">
            <a:solidFill>
              <a:srgbClr val="000000"/>
            </a:solidFill>
            <a:miter lim="800000"/>
            <a:headEnd/>
            <a:tailEnd/>
          </a:ln>
        </p:spPr>
        <p:txBody>
          <a:bodyPr wrap="square" lIns="68580" tIns="34290" rIns="68580" bIns="34290" numCol="1">
            <a:spAutoFit/>
          </a:bodyPr>
          <a:lstStyle/>
          <a:p>
            <a:pPr algn="just">
              <a:lnSpc>
                <a:spcPct val="150000"/>
              </a:lnSpc>
              <a:buFont typeface="Wingdings" panose="05000000000000000000" pitchFamily="2" charset="2"/>
              <a:buNone/>
            </a:pPr>
            <a:r>
              <a:rPr lang="zh-CN" altLang="en-US" sz="2100" dirty="0" smtClean="0">
                <a:latin typeface="华文新魏" pitchFamily="2" charset="-122"/>
                <a:ea typeface="华文新魏" pitchFamily="2" charset="-122"/>
              </a:rPr>
              <a:t>中国稀土工业体系涵盖</a:t>
            </a:r>
            <a:r>
              <a:rPr lang="zh-CN" altLang="en-US" sz="2100" dirty="0">
                <a:latin typeface="华文新魏" pitchFamily="2" charset="-122"/>
                <a:ea typeface="华文新魏" pitchFamily="2" charset="-122"/>
              </a:rPr>
              <a:t>了上、中、下游产业链，在稀土的上游采掘、稀土分离、稀土冶炼方面具有世界先进</a:t>
            </a:r>
            <a:r>
              <a:rPr lang="zh-CN" altLang="en-US" sz="2100" dirty="0" smtClean="0">
                <a:latin typeface="华文新魏" pitchFamily="2" charset="-122"/>
                <a:ea typeface="华文新魏" pitchFamily="2" charset="-122"/>
              </a:rPr>
              <a:t>水平。</a:t>
            </a:r>
            <a:endParaRPr lang="zh-CN" altLang="en-US" sz="2100" dirty="0">
              <a:latin typeface="华文新魏" pitchFamily="2" charset="-122"/>
              <a:ea typeface="华文新魏" pitchFamily="2" charset="-122"/>
            </a:endParaRPr>
          </a:p>
        </p:txBody>
      </p:sp>
      <p:sp>
        <p:nvSpPr>
          <p:cNvPr id="1048680" name="矩形 4"/>
          <p:cNvSpPr/>
          <p:nvPr/>
        </p:nvSpPr>
        <p:spPr>
          <a:xfrm>
            <a:off x="4455916" y="1932907"/>
            <a:ext cx="1914347" cy="1454244"/>
          </a:xfrm>
          <a:prstGeom prst="rect">
            <a:avLst/>
          </a:prstGeom>
          <a:ln w="19050">
            <a:noFill/>
          </a:ln>
        </p:spPr>
        <p:txBody>
          <a:bodyPr wrap="square" lIns="68580" tIns="34290" rIns="68580" bIns="34290">
            <a:spAutoFit/>
          </a:bodyPr>
          <a:lstStyle/>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永磁材料</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储氢材料</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催化材料</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稀土发光材料</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rPr>
              <a:t>………</a:t>
            </a:r>
            <a:endParaRPr lang="zh-CN" altLang="en-US" sz="1800" kern="10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681" name="矩形 5"/>
          <p:cNvSpPr/>
          <p:nvPr/>
        </p:nvSpPr>
        <p:spPr>
          <a:xfrm>
            <a:off x="4579394" y="3520696"/>
            <a:ext cx="1228548" cy="1454244"/>
          </a:xfrm>
          <a:prstGeom prst="rect">
            <a:avLst/>
          </a:prstGeom>
          <a:ln w="19050">
            <a:noFill/>
          </a:ln>
        </p:spPr>
        <p:txBody>
          <a:bodyPr wrap="square" lIns="68580" tIns="34290" rIns="68580" bIns="34290">
            <a:spAutoFit/>
          </a:bodyPr>
          <a:lstStyle/>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钢铁</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镁</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铝</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zh-CN" altLang="en-US" sz="1800" kern="100" dirty="0" smtClean="0">
                <a:solidFill>
                  <a:schemeClr val="tx1">
                    <a:lumMod val="75000"/>
                    <a:lumOff val="25000"/>
                  </a:schemeClr>
                </a:solidFill>
                <a:latin typeface="Times New Roman" pitchFamily="18" charset="0"/>
                <a:ea typeface="华文新魏" pitchFamily="2" charset="-122"/>
                <a:cs typeface="Times New Roman" pitchFamily="18" charset="0"/>
              </a:rPr>
              <a:t>铜</a:t>
            </a:r>
            <a:endPar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indent="228600" algn="just"/>
            <a:r>
              <a:rPr lang="en-US" altLang="zh-CN" sz="1800" kern="100" dirty="0" smtClean="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800" kern="10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682" name="左大括号 6"/>
          <p:cNvSpPr/>
          <p:nvPr/>
        </p:nvSpPr>
        <p:spPr>
          <a:xfrm>
            <a:off x="4332434" y="2076359"/>
            <a:ext cx="246960" cy="1215360"/>
          </a:xfrm>
          <a:prstGeom prst="leftBrace">
            <a:avLst>
              <a:gd name="adj1" fmla="val 8333"/>
              <a:gd name="adj2" fmla="val 50719"/>
            </a:avLst>
          </a:prstGeom>
        </p:spPr>
        <p:style>
          <a:lnRef idx="3">
            <a:schemeClr val="dk1"/>
          </a:lnRef>
          <a:fillRef idx="0">
            <a:schemeClr val="dk1"/>
          </a:fillRef>
          <a:effectRef idx="2">
            <a:schemeClr val="dk1"/>
          </a:effectRef>
          <a:fontRef idx="minor">
            <a:schemeClr val="tx1"/>
          </a:fontRef>
        </p:style>
        <p:txBody>
          <a:bodyPr lIns="68580" tIns="34290" rIns="68580" bIns="34290" rtlCol="0" anchor="ctr"/>
          <a:lstStyle/>
          <a:p>
            <a:pPr algn="ctr"/>
            <a:endParaRPr lang="zh-CN" altLang="en-US" sz="1800" dirty="0">
              <a:ln w="0"/>
              <a:effectLst>
                <a:outerShdw blurRad="38100" dist="19050" dir="2700000" algn="tl" rotWithShape="0">
                  <a:schemeClr val="dk1">
                    <a:alpha val="40000"/>
                  </a:schemeClr>
                </a:outerShdw>
              </a:effectLst>
            </a:endParaRPr>
          </a:p>
        </p:txBody>
      </p:sp>
      <p:sp>
        <p:nvSpPr>
          <p:cNvPr id="1048683" name="左大括号 7"/>
          <p:cNvSpPr/>
          <p:nvPr/>
        </p:nvSpPr>
        <p:spPr>
          <a:xfrm>
            <a:off x="4332434" y="3664149"/>
            <a:ext cx="246960" cy="1178015"/>
          </a:xfrm>
          <a:prstGeom prst="leftBrace">
            <a:avLst>
              <a:gd name="adj1" fmla="val 8333"/>
              <a:gd name="adj2" fmla="val 50719"/>
            </a:avLst>
          </a:prstGeom>
        </p:spPr>
        <p:style>
          <a:lnRef idx="3">
            <a:schemeClr val="dk1"/>
          </a:lnRef>
          <a:fillRef idx="0">
            <a:schemeClr val="dk1"/>
          </a:fillRef>
          <a:effectRef idx="2">
            <a:schemeClr val="dk1"/>
          </a:effectRef>
          <a:fontRef idx="minor">
            <a:schemeClr val="tx1"/>
          </a:fontRef>
        </p:style>
        <p:txBody>
          <a:bodyPr lIns="68580" tIns="34290" rIns="68580" bIns="34290" rtlCol="0" anchor="ctr"/>
          <a:lstStyle/>
          <a:p>
            <a:pPr algn="ctr"/>
            <a:endParaRPr lang="zh-CN" altLang="en-US" sz="1800" dirty="0">
              <a:ln w="0"/>
              <a:effectLst>
                <a:outerShdw blurRad="38100" dist="19050" dir="2700000" algn="tl" rotWithShape="0">
                  <a:schemeClr val="dk1">
                    <a:alpha val="40000"/>
                  </a:schemeClr>
                </a:outerShdw>
              </a:effectLst>
            </a:endParaRPr>
          </a:p>
        </p:txBody>
      </p:sp>
      <p:sp>
        <p:nvSpPr>
          <p:cNvPr id="1048684" name="文本框 8"/>
          <p:cNvSpPr txBox="1"/>
          <p:nvPr/>
        </p:nvSpPr>
        <p:spPr>
          <a:xfrm>
            <a:off x="2808940" y="2625403"/>
            <a:ext cx="1061829" cy="346249"/>
          </a:xfrm>
          <a:prstGeom prst="rect">
            <a:avLst/>
          </a:prstGeom>
          <a:noFill/>
        </p:spPr>
        <p:txBody>
          <a:bodyPr wrap="none" lIns="68580" tIns="34290" rIns="68580" bIns="34290" rtlCol="0">
            <a:spAutoFit/>
          </a:bodyPr>
          <a:lstStyle/>
          <a:p>
            <a:r>
              <a:rPr lang="zh-CN" altLang="en-US" sz="1800" b="1" dirty="0" smtClean="0">
                <a:solidFill>
                  <a:srgbClr val="FF0000"/>
                </a:solidFill>
              </a:rPr>
              <a:t>功能材料</a:t>
            </a:r>
            <a:endParaRPr lang="zh-CN" altLang="en-US" sz="1800" b="1" dirty="0">
              <a:solidFill>
                <a:srgbClr val="FF0000"/>
              </a:solidFill>
            </a:endParaRPr>
          </a:p>
        </p:txBody>
      </p:sp>
      <p:sp>
        <p:nvSpPr>
          <p:cNvPr id="1048685" name="文本框 10"/>
          <p:cNvSpPr txBox="1"/>
          <p:nvPr/>
        </p:nvSpPr>
        <p:spPr>
          <a:xfrm>
            <a:off x="2685460" y="4080032"/>
            <a:ext cx="1523494" cy="346249"/>
          </a:xfrm>
          <a:prstGeom prst="rect">
            <a:avLst/>
          </a:prstGeom>
          <a:noFill/>
        </p:spPr>
        <p:txBody>
          <a:bodyPr wrap="none" lIns="68580" tIns="34290" rIns="68580" bIns="34290" rtlCol="0">
            <a:spAutoFit/>
          </a:bodyPr>
          <a:lstStyle/>
          <a:p>
            <a:r>
              <a:rPr lang="zh-CN" altLang="en-US" sz="1800" b="1" dirty="0" smtClean="0">
                <a:solidFill>
                  <a:srgbClr val="FF0000"/>
                </a:solidFill>
              </a:rPr>
              <a:t>金属结构材料</a:t>
            </a:r>
            <a:endParaRPr lang="zh-CN" altLang="en-US" sz="1800" b="1" dirty="0">
              <a:solidFill>
                <a:srgbClr val="FF0000"/>
              </a:solidFill>
            </a:endParaRPr>
          </a:p>
        </p:txBody>
      </p:sp>
      <p:sp>
        <p:nvSpPr>
          <p:cNvPr id="1048686" name="左大括号 11"/>
          <p:cNvSpPr/>
          <p:nvPr/>
        </p:nvSpPr>
        <p:spPr>
          <a:xfrm>
            <a:off x="2500239" y="2784764"/>
            <a:ext cx="246960" cy="1465118"/>
          </a:xfrm>
          <a:prstGeom prst="leftBrace">
            <a:avLst>
              <a:gd name="adj1" fmla="val 8333"/>
              <a:gd name="adj2" fmla="val 50719"/>
            </a:avLst>
          </a:prstGeom>
        </p:spPr>
        <p:style>
          <a:lnRef idx="3">
            <a:schemeClr val="dk1"/>
          </a:lnRef>
          <a:fillRef idx="0">
            <a:schemeClr val="dk1"/>
          </a:fillRef>
          <a:effectRef idx="2">
            <a:schemeClr val="dk1"/>
          </a:effectRef>
          <a:fontRef idx="minor">
            <a:schemeClr val="tx1"/>
          </a:fontRef>
        </p:style>
        <p:txBody>
          <a:bodyPr lIns="68580" tIns="34290" rIns="68580" bIns="34290" rtlCol="0" anchor="ctr"/>
          <a:lstStyle/>
          <a:p>
            <a:pPr algn="ctr"/>
            <a:endParaRPr lang="zh-CN" altLang="en-US" sz="1800" dirty="0">
              <a:ln w="0"/>
              <a:effectLst>
                <a:outerShdw blurRad="38100" dist="19050" dir="2700000" algn="tl" rotWithShape="0">
                  <a:schemeClr val="dk1">
                    <a:alpha val="40000"/>
                  </a:schemeClr>
                </a:outerShdw>
              </a:effectLst>
            </a:endParaRPr>
          </a:p>
        </p:txBody>
      </p:sp>
      <p:sp>
        <p:nvSpPr>
          <p:cNvPr id="1048687" name="文本框 12"/>
          <p:cNvSpPr txBox="1"/>
          <p:nvPr/>
        </p:nvSpPr>
        <p:spPr>
          <a:xfrm>
            <a:off x="976746" y="3426831"/>
            <a:ext cx="1523494" cy="346249"/>
          </a:xfrm>
          <a:prstGeom prst="rect">
            <a:avLst/>
          </a:prstGeom>
          <a:noFill/>
        </p:spPr>
        <p:txBody>
          <a:bodyPr wrap="none" lIns="68580" tIns="34290" rIns="68580" bIns="34290" rtlCol="0">
            <a:spAutoFit/>
          </a:bodyPr>
          <a:lstStyle/>
          <a:p>
            <a:r>
              <a:rPr lang="zh-CN" altLang="en-US" sz="1800" b="1" dirty="0" smtClean="0">
                <a:solidFill>
                  <a:srgbClr val="FF0000"/>
                </a:solidFill>
              </a:rPr>
              <a:t>稀土下游应用</a:t>
            </a:r>
            <a:endParaRPr lang="zh-CN" altLang="en-US" sz="1800" b="1" dirty="0">
              <a:solidFill>
                <a:srgbClr val="FF0000"/>
              </a:solidFill>
            </a:endParaRPr>
          </a:p>
        </p:txBody>
      </p:sp>
      <p:sp>
        <p:nvSpPr>
          <p:cNvPr id="1048688" name="椭圆形标注 1"/>
          <p:cNvSpPr/>
          <p:nvPr/>
        </p:nvSpPr>
        <p:spPr>
          <a:xfrm>
            <a:off x="5901460" y="2041962"/>
            <a:ext cx="1870941" cy="583441"/>
          </a:xfrm>
          <a:prstGeom prst="wedgeEllipseCallout">
            <a:avLst>
              <a:gd name="adj1" fmla="val -61935"/>
              <a:gd name="adj2" fmla="val -434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rgbClr val="FF0000"/>
                </a:solidFill>
              </a:rPr>
              <a:t>稀土应用量最大</a:t>
            </a:r>
            <a:endParaRPr lang="zh-CN" altLang="en-US" dirty="0">
              <a:solidFill>
                <a:srgbClr val="FF0000"/>
              </a:solidFill>
            </a:endParaRPr>
          </a:p>
        </p:txBody>
      </p:sp>
      <p:sp>
        <p:nvSpPr>
          <p:cNvPr id="1048689" name="椭圆形标注 13"/>
          <p:cNvSpPr/>
          <p:nvPr/>
        </p:nvSpPr>
        <p:spPr>
          <a:xfrm>
            <a:off x="6054902" y="4134560"/>
            <a:ext cx="1870941" cy="583441"/>
          </a:xfrm>
          <a:prstGeom prst="wedgeEllipseCallout">
            <a:avLst>
              <a:gd name="adj1" fmla="val -61935"/>
              <a:gd name="adj2" fmla="val -434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rgbClr val="FF0000"/>
                </a:solidFill>
              </a:rPr>
              <a:t>稀土应用量潜力巨大</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文本框 4"/>
          <p:cNvSpPr txBox="1"/>
          <p:nvPr/>
        </p:nvSpPr>
        <p:spPr>
          <a:xfrm>
            <a:off x="1202924" y="113189"/>
            <a:ext cx="2523768" cy="438582"/>
          </a:xfrm>
          <a:prstGeom prst="rect">
            <a:avLst/>
          </a:prstGeom>
          <a:noFill/>
        </p:spPr>
        <p:txBody>
          <a:bodyPr wrap="none" lIns="68580" tIns="34290" rIns="68580" bIns="34290" rtlCol="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a:t>
            </a:r>
            <a:r>
              <a:rPr lang="zh-CN" altLang="en-US" sz="2400" dirty="0">
                <a:solidFill>
                  <a:srgbClr val="002060"/>
                </a:solidFill>
                <a:latin typeface="Times New Roman" pitchFamily="18" charset="0"/>
                <a:ea typeface="华文新魏" panose="02010800040101010101" pitchFamily="2" charset="-122"/>
                <a:cs typeface="Times New Roman" pitchFamily="18" charset="0"/>
              </a:rPr>
              <a:t>稀土产业</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链概述</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grpSp>
        <p:nvGrpSpPr>
          <p:cNvPr id="97" name="组合 3"/>
          <p:cNvGrpSpPr/>
          <p:nvPr/>
        </p:nvGrpSpPr>
        <p:grpSpPr>
          <a:xfrm>
            <a:off x="2493821" y="696191"/>
            <a:ext cx="3181714" cy="1085219"/>
            <a:chOff x="1801093" y="928255"/>
            <a:chExt cx="4242285" cy="1446958"/>
          </a:xfrm>
        </p:grpSpPr>
        <p:sp>
          <p:nvSpPr>
            <p:cNvPr id="1048691" name="文本框 1"/>
            <p:cNvSpPr txBox="1"/>
            <p:nvPr/>
          </p:nvSpPr>
          <p:spPr>
            <a:xfrm>
              <a:off x="1801093" y="928255"/>
              <a:ext cx="861775" cy="492443"/>
            </a:xfrm>
            <a:prstGeom prst="rect">
              <a:avLst/>
            </a:prstGeom>
            <a:noFill/>
          </p:spPr>
          <p:txBody>
            <a:bodyPr wrap="none" rtlCol="0">
              <a:spAutoFit/>
            </a:bodyPr>
            <a:lstStyle/>
            <a:p>
              <a:r>
                <a:rPr lang="zh-CN" altLang="en-US" sz="1800" dirty="0"/>
                <a:t>上游</a:t>
              </a:r>
            </a:p>
          </p:txBody>
        </p:sp>
        <p:sp>
          <p:nvSpPr>
            <p:cNvPr id="1048692" name="文本框 6"/>
            <p:cNvSpPr txBox="1"/>
            <p:nvPr/>
          </p:nvSpPr>
          <p:spPr>
            <a:xfrm>
              <a:off x="3491348" y="928255"/>
              <a:ext cx="861775" cy="492443"/>
            </a:xfrm>
            <a:prstGeom prst="rect">
              <a:avLst/>
            </a:prstGeom>
            <a:noFill/>
          </p:spPr>
          <p:txBody>
            <a:bodyPr wrap="none" rtlCol="0">
              <a:spAutoFit/>
            </a:bodyPr>
            <a:lstStyle/>
            <a:p>
              <a:r>
                <a:rPr lang="zh-CN" altLang="en-US" sz="1800" dirty="0"/>
                <a:t>中游</a:t>
              </a:r>
            </a:p>
          </p:txBody>
        </p:sp>
        <p:sp>
          <p:nvSpPr>
            <p:cNvPr id="1048693" name="文本框 7"/>
            <p:cNvSpPr txBox="1"/>
            <p:nvPr/>
          </p:nvSpPr>
          <p:spPr>
            <a:xfrm>
              <a:off x="5181603" y="928255"/>
              <a:ext cx="861775" cy="492443"/>
            </a:xfrm>
            <a:prstGeom prst="rect">
              <a:avLst/>
            </a:prstGeom>
            <a:noFill/>
          </p:spPr>
          <p:txBody>
            <a:bodyPr wrap="none" rtlCol="0">
              <a:spAutoFit/>
            </a:bodyPr>
            <a:lstStyle/>
            <a:p>
              <a:r>
                <a:rPr lang="zh-CN" altLang="en-US" sz="1800" dirty="0"/>
                <a:t>下游</a:t>
              </a:r>
            </a:p>
          </p:txBody>
        </p:sp>
        <p:sp>
          <p:nvSpPr>
            <p:cNvPr id="1048694" name="右箭头 2"/>
            <p:cNvSpPr/>
            <p:nvPr/>
          </p:nvSpPr>
          <p:spPr>
            <a:xfrm>
              <a:off x="2637621" y="1066754"/>
              <a:ext cx="817418" cy="1846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95" name="右箭头 9"/>
            <p:cNvSpPr/>
            <p:nvPr/>
          </p:nvSpPr>
          <p:spPr>
            <a:xfrm>
              <a:off x="4220039" y="1066754"/>
              <a:ext cx="817418" cy="1846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96" name="左大括号 8"/>
            <p:cNvSpPr/>
            <p:nvPr/>
          </p:nvSpPr>
          <p:spPr>
            <a:xfrm rot="16200000">
              <a:off x="3700698" y="-150868"/>
              <a:ext cx="301737" cy="343592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97" name="文本框 11"/>
            <p:cNvSpPr txBox="1"/>
            <p:nvPr/>
          </p:nvSpPr>
          <p:spPr>
            <a:xfrm>
              <a:off x="3297568" y="1882770"/>
              <a:ext cx="1169551" cy="492443"/>
            </a:xfrm>
            <a:prstGeom prst="rect">
              <a:avLst/>
            </a:prstGeom>
            <a:noFill/>
          </p:spPr>
          <p:txBody>
            <a:bodyPr wrap="none" rtlCol="0">
              <a:spAutoFit/>
            </a:bodyPr>
            <a:lstStyle/>
            <a:p>
              <a:r>
                <a:rPr lang="zh-CN" altLang="en-US" sz="1800" dirty="0"/>
                <a:t>产业链</a:t>
              </a:r>
            </a:p>
          </p:txBody>
        </p:sp>
      </p:grpSp>
      <p:sp>
        <p:nvSpPr>
          <p:cNvPr id="1048698" name="文本框 10"/>
          <p:cNvSpPr txBox="1"/>
          <p:nvPr/>
        </p:nvSpPr>
        <p:spPr>
          <a:xfrm>
            <a:off x="2461392" y="2526237"/>
            <a:ext cx="497572" cy="284693"/>
          </a:xfrm>
          <a:prstGeom prst="rect">
            <a:avLst/>
          </a:prstGeom>
          <a:noFill/>
          <a:ln>
            <a:solidFill>
              <a:schemeClr val="accent1"/>
            </a:solidFill>
          </a:ln>
        </p:spPr>
        <p:txBody>
          <a:bodyPr wrap="none" lIns="68580" tIns="34290" rIns="68580" bIns="34290" rtlCol="0">
            <a:spAutoFit/>
          </a:bodyPr>
          <a:lstStyle/>
          <a:p>
            <a:r>
              <a:rPr lang="zh-CN" altLang="en-US" dirty="0"/>
              <a:t>矿山</a:t>
            </a:r>
          </a:p>
        </p:txBody>
      </p:sp>
      <p:sp>
        <p:nvSpPr>
          <p:cNvPr id="1048699" name="文本框 13"/>
          <p:cNvSpPr txBox="1"/>
          <p:nvPr/>
        </p:nvSpPr>
        <p:spPr>
          <a:xfrm>
            <a:off x="3290176" y="2526237"/>
            <a:ext cx="1036181" cy="284693"/>
          </a:xfrm>
          <a:prstGeom prst="rect">
            <a:avLst/>
          </a:prstGeom>
          <a:noFill/>
          <a:ln>
            <a:solidFill>
              <a:schemeClr val="accent1"/>
            </a:solidFill>
          </a:ln>
        </p:spPr>
        <p:txBody>
          <a:bodyPr wrap="none" lIns="68580" tIns="34290" rIns="68580" bIns="34290" rtlCol="0">
            <a:spAutoFit/>
          </a:bodyPr>
          <a:lstStyle/>
          <a:p>
            <a:r>
              <a:rPr lang="zh-CN" altLang="en-US" dirty="0"/>
              <a:t>开采、精选</a:t>
            </a:r>
          </a:p>
        </p:txBody>
      </p:sp>
      <p:sp>
        <p:nvSpPr>
          <p:cNvPr id="1048700" name="文本框 14"/>
          <p:cNvSpPr txBox="1"/>
          <p:nvPr/>
        </p:nvSpPr>
        <p:spPr>
          <a:xfrm>
            <a:off x="4627943" y="2526237"/>
            <a:ext cx="856645" cy="284693"/>
          </a:xfrm>
          <a:prstGeom prst="rect">
            <a:avLst/>
          </a:prstGeom>
          <a:noFill/>
          <a:ln>
            <a:solidFill>
              <a:schemeClr val="accent1"/>
            </a:solidFill>
          </a:ln>
        </p:spPr>
        <p:txBody>
          <a:bodyPr wrap="none" lIns="68580" tIns="34290" rIns="68580" bIns="34290" rtlCol="0">
            <a:spAutoFit/>
          </a:bodyPr>
          <a:lstStyle/>
          <a:p>
            <a:r>
              <a:rPr lang="zh-CN" altLang="en-US" dirty="0"/>
              <a:t>稀土精矿</a:t>
            </a:r>
          </a:p>
        </p:txBody>
      </p:sp>
      <p:sp>
        <p:nvSpPr>
          <p:cNvPr id="1048701" name="文本框 15"/>
          <p:cNvSpPr txBox="1"/>
          <p:nvPr/>
        </p:nvSpPr>
        <p:spPr>
          <a:xfrm>
            <a:off x="5838436" y="2526237"/>
            <a:ext cx="1036181" cy="284693"/>
          </a:xfrm>
          <a:prstGeom prst="rect">
            <a:avLst/>
          </a:prstGeom>
          <a:noFill/>
          <a:ln>
            <a:solidFill>
              <a:schemeClr val="accent1"/>
            </a:solidFill>
          </a:ln>
        </p:spPr>
        <p:txBody>
          <a:bodyPr wrap="none" lIns="68580" tIns="34290" rIns="68580" bIns="34290" rtlCol="0">
            <a:spAutoFit/>
          </a:bodyPr>
          <a:lstStyle/>
          <a:p>
            <a:r>
              <a:rPr lang="zh-CN" altLang="en-US" dirty="0"/>
              <a:t>冶炼、分离</a:t>
            </a:r>
          </a:p>
        </p:txBody>
      </p:sp>
      <p:cxnSp>
        <p:nvCxnSpPr>
          <p:cNvPr id="3145740" name="肘形连接符 16"/>
          <p:cNvCxnSpPr>
            <a:cxnSpLocks/>
            <a:stCxn id="1048701" idx="3"/>
          </p:cNvCxnSpPr>
          <p:nvPr/>
        </p:nvCxnSpPr>
        <p:spPr>
          <a:xfrm flipH="1">
            <a:off x="2461392" y="2668584"/>
            <a:ext cx="4413225" cy="407126"/>
          </a:xfrm>
          <a:prstGeom prst="bentConnector3">
            <a:avLst>
              <a:gd name="adj1" fmla="val -518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145741" name="肘形连接符 19"/>
          <p:cNvCxnSpPr>
            <a:cxnSpLocks/>
          </p:cNvCxnSpPr>
          <p:nvPr/>
        </p:nvCxnSpPr>
        <p:spPr>
          <a:xfrm rot="16200000" flipH="1">
            <a:off x="2076288" y="3460811"/>
            <a:ext cx="1012582" cy="242376"/>
          </a:xfrm>
          <a:prstGeom prst="bentConnector3">
            <a:avLst>
              <a:gd name="adj1" fmla="val 99257"/>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702" name="文本框 24"/>
          <p:cNvSpPr txBox="1"/>
          <p:nvPr/>
        </p:nvSpPr>
        <p:spPr>
          <a:xfrm>
            <a:off x="2714294" y="3949791"/>
            <a:ext cx="1395254" cy="284693"/>
          </a:xfrm>
          <a:prstGeom prst="rect">
            <a:avLst/>
          </a:prstGeom>
          <a:noFill/>
          <a:ln>
            <a:solidFill>
              <a:schemeClr val="accent1"/>
            </a:solidFill>
          </a:ln>
        </p:spPr>
        <p:txBody>
          <a:bodyPr wrap="none" lIns="68580" tIns="34290" rIns="68580" bIns="34290" rtlCol="0">
            <a:spAutoFit/>
          </a:bodyPr>
          <a:lstStyle/>
          <a:p>
            <a:r>
              <a:rPr lang="zh-CN" altLang="en-US" dirty="0"/>
              <a:t>单一稀土氧化物</a:t>
            </a:r>
          </a:p>
        </p:txBody>
      </p:sp>
      <p:sp>
        <p:nvSpPr>
          <p:cNvPr id="1048703" name="矩形 25"/>
          <p:cNvSpPr/>
          <p:nvPr/>
        </p:nvSpPr>
        <p:spPr>
          <a:xfrm>
            <a:off x="1320422" y="1873983"/>
            <a:ext cx="2427588"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2 .1</a:t>
            </a:r>
            <a:r>
              <a:rPr lang="zh-CN" altLang="en-US" sz="2100" dirty="0">
                <a:solidFill>
                  <a:srgbClr val="002060"/>
                </a:solidFill>
                <a:latin typeface="Times New Roman" pitchFamily="18" charset="0"/>
                <a:ea typeface="华文新魏" panose="02010800040101010101" pitchFamily="2" charset="-122"/>
                <a:cs typeface="Times New Roman" pitchFamily="18" charset="0"/>
              </a:rPr>
              <a:t>上游稀土产业链</a:t>
            </a:r>
          </a:p>
        </p:txBody>
      </p:sp>
      <p:sp>
        <p:nvSpPr>
          <p:cNvPr id="1048704" name="左大括号 26"/>
          <p:cNvSpPr/>
          <p:nvPr/>
        </p:nvSpPr>
        <p:spPr>
          <a:xfrm>
            <a:off x="4114663" y="3485352"/>
            <a:ext cx="179635" cy="1205878"/>
          </a:xfrm>
          <a:prstGeom prst="leftBrace">
            <a:avLst/>
          </a:prstGeom>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1048705" name="文本框 32"/>
          <p:cNvSpPr txBox="1"/>
          <p:nvPr/>
        </p:nvSpPr>
        <p:spPr>
          <a:xfrm>
            <a:off x="4357663" y="3305000"/>
            <a:ext cx="841635" cy="284693"/>
          </a:xfrm>
          <a:prstGeom prst="rect">
            <a:avLst/>
          </a:prstGeom>
          <a:noFill/>
          <a:ln>
            <a:solidFill>
              <a:schemeClr val="accent1"/>
            </a:solidFill>
          </a:ln>
        </p:spPr>
        <p:txBody>
          <a:bodyPr wrap="square" lIns="68580" tIns="34290" rIns="68580" bIns="34290" rtlCol="0">
            <a:spAutoFit/>
          </a:bodyPr>
          <a:lstStyle/>
          <a:p>
            <a:pPr algn="ctr"/>
            <a:r>
              <a:rPr lang="zh-CN" altLang="en-US" dirty="0"/>
              <a:t>电解</a:t>
            </a:r>
          </a:p>
        </p:txBody>
      </p:sp>
      <p:sp>
        <p:nvSpPr>
          <p:cNvPr id="1048706" name="文本框 33"/>
          <p:cNvSpPr txBox="1"/>
          <p:nvPr/>
        </p:nvSpPr>
        <p:spPr>
          <a:xfrm>
            <a:off x="4357663" y="3949790"/>
            <a:ext cx="856645" cy="284693"/>
          </a:xfrm>
          <a:prstGeom prst="rect">
            <a:avLst/>
          </a:prstGeom>
          <a:noFill/>
          <a:ln>
            <a:solidFill>
              <a:schemeClr val="accent1"/>
            </a:solidFill>
          </a:ln>
        </p:spPr>
        <p:txBody>
          <a:bodyPr wrap="none" lIns="68580" tIns="34290" rIns="68580" bIns="34290" rtlCol="0">
            <a:spAutoFit/>
          </a:bodyPr>
          <a:lstStyle/>
          <a:p>
            <a:r>
              <a:rPr lang="zh-CN" altLang="en-US" dirty="0"/>
              <a:t>真空还原</a:t>
            </a:r>
          </a:p>
        </p:txBody>
      </p:sp>
      <p:sp>
        <p:nvSpPr>
          <p:cNvPr id="1048707" name="文本框 34"/>
          <p:cNvSpPr txBox="1"/>
          <p:nvPr/>
        </p:nvSpPr>
        <p:spPr>
          <a:xfrm>
            <a:off x="4389083" y="4469600"/>
            <a:ext cx="830997" cy="715581"/>
          </a:xfrm>
          <a:prstGeom prst="rect">
            <a:avLst/>
          </a:prstGeom>
          <a:noFill/>
          <a:ln>
            <a:solidFill>
              <a:schemeClr val="accent1"/>
            </a:solidFill>
          </a:ln>
        </p:spPr>
        <p:txBody>
          <a:bodyPr wrap="square" lIns="68580" tIns="34290" rIns="68580" bIns="34290" rtlCol="0">
            <a:spAutoFit/>
          </a:bodyPr>
          <a:lstStyle/>
          <a:p>
            <a:r>
              <a:rPr lang="zh-CN" altLang="en-US" dirty="0" smtClean="0"/>
              <a:t>电弧炉或（矿热炉）</a:t>
            </a:r>
            <a:endParaRPr lang="zh-CN" altLang="en-US" dirty="0"/>
          </a:p>
        </p:txBody>
      </p:sp>
      <p:sp>
        <p:nvSpPr>
          <p:cNvPr id="1048708" name="左大括号 35"/>
          <p:cNvSpPr/>
          <p:nvPr/>
        </p:nvSpPr>
        <p:spPr>
          <a:xfrm>
            <a:off x="5458941" y="3221182"/>
            <a:ext cx="79415" cy="529937"/>
          </a:xfrm>
          <a:prstGeom prst="leftBrace">
            <a:avLst/>
          </a:prstGeom>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1048709" name="文本框 36"/>
          <p:cNvSpPr txBox="1"/>
          <p:nvPr/>
        </p:nvSpPr>
        <p:spPr>
          <a:xfrm>
            <a:off x="5646136" y="3157421"/>
            <a:ext cx="841635" cy="500137"/>
          </a:xfrm>
          <a:prstGeom prst="rect">
            <a:avLst/>
          </a:prstGeom>
          <a:noFill/>
          <a:ln>
            <a:solidFill>
              <a:schemeClr val="accent1"/>
            </a:solidFill>
          </a:ln>
        </p:spPr>
        <p:txBody>
          <a:bodyPr wrap="square" lIns="68580" tIns="34290" rIns="68580" bIns="34290" rtlCol="0">
            <a:spAutoFit/>
          </a:bodyPr>
          <a:lstStyle/>
          <a:p>
            <a:pPr algn="ctr"/>
            <a:r>
              <a:rPr lang="zh-CN" altLang="en-US" dirty="0"/>
              <a:t>稀土金属</a:t>
            </a:r>
          </a:p>
        </p:txBody>
      </p:sp>
      <p:sp>
        <p:nvSpPr>
          <p:cNvPr id="1048710" name="文本框 37"/>
          <p:cNvSpPr txBox="1"/>
          <p:nvPr/>
        </p:nvSpPr>
        <p:spPr>
          <a:xfrm>
            <a:off x="5646136" y="3547961"/>
            <a:ext cx="841635" cy="500137"/>
          </a:xfrm>
          <a:prstGeom prst="rect">
            <a:avLst/>
          </a:prstGeom>
          <a:noFill/>
          <a:ln>
            <a:solidFill>
              <a:schemeClr val="accent1"/>
            </a:solidFill>
          </a:ln>
        </p:spPr>
        <p:txBody>
          <a:bodyPr wrap="square" lIns="68580" tIns="34290" rIns="68580" bIns="34290" rtlCol="0">
            <a:spAutoFit/>
          </a:bodyPr>
          <a:lstStyle/>
          <a:p>
            <a:pPr algn="ctr"/>
            <a:r>
              <a:rPr lang="zh-CN" altLang="en-US" dirty="0"/>
              <a:t>稀土合金</a:t>
            </a:r>
          </a:p>
        </p:txBody>
      </p:sp>
      <p:sp>
        <p:nvSpPr>
          <p:cNvPr id="1048711" name="文本框 38"/>
          <p:cNvSpPr txBox="1"/>
          <p:nvPr/>
        </p:nvSpPr>
        <p:spPr>
          <a:xfrm>
            <a:off x="5646136" y="3951381"/>
            <a:ext cx="841635" cy="500137"/>
          </a:xfrm>
          <a:prstGeom prst="rect">
            <a:avLst/>
          </a:prstGeom>
          <a:noFill/>
          <a:ln>
            <a:solidFill>
              <a:schemeClr val="accent1"/>
            </a:solidFill>
          </a:ln>
        </p:spPr>
        <p:txBody>
          <a:bodyPr wrap="square" lIns="68580" tIns="34290" rIns="68580" bIns="34290" rtlCol="0">
            <a:spAutoFit/>
          </a:bodyPr>
          <a:lstStyle/>
          <a:p>
            <a:pPr algn="ctr"/>
            <a:r>
              <a:rPr lang="zh-CN" altLang="en-US" dirty="0"/>
              <a:t>稀土金属</a:t>
            </a:r>
          </a:p>
        </p:txBody>
      </p:sp>
      <p:sp>
        <p:nvSpPr>
          <p:cNvPr id="1048712" name="文本框 39"/>
          <p:cNvSpPr txBox="1"/>
          <p:nvPr/>
        </p:nvSpPr>
        <p:spPr>
          <a:xfrm>
            <a:off x="5654540" y="4534265"/>
            <a:ext cx="1166586" cy="500137"/>
          </a:xfrm>
          <a:prstGeom prst="rect">
            <a:avLst/>
          </a:prstGeom>
          <a:noFill/>
          <a:ln>
            <a:solidFill>
              <a:schemeClr val="accent1"/>
            </a:solidFill>
          </a:ln>
        </p:spPr>
        <p:txBody>
          <a:bodyPr wrap="square" lIns="68580" tIns="34290" rIns="68580" bIns="34290" rtlCol="0">
            <a:spAutoFit/>
          </a:bodyPr>
          <a:lstStyle/>
          <a:p>
            <a:pPr algn="ctr"/>
            <a:r>
              <a:rPr lang="zh-CN" altLang="en-US" dirty="0"/>
              <a:t>稀土硅铁合金</a:t>
            </a:r>
          </a:p>
        </p:txBody>
      </p:sp>
      <p:cxnSp>
        <p:nvCxnSpPr>
          <p:cNvPr id="3145742" name="直接箭头连接符 41"/>
          <p:cNvCxnSpPr>
            <a:cxnSpLocks/>
          </p:cNvCxnSpPr>
          <p:nvPr/>
        </p:nvCxnSpPr>
        <p:spPr>
          <a:xfrm>
            <a:off x="5236080" y="4080972"/>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3" name="直接箭头连接符 42"/>
          <p:cNvCxnSpPr>
            <a:cxnSpLocks/>
          </p:cNvCxnSpPr>
          <p:nvPr/>
        </p:nvCxnSpPr>
        <p:spPr>
          <a:xfrm>
            <a:off x="5236080" y="4701340"/>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4" name="直接箭头连接符 43"/>
          <p:cNvCxnSpPr>
            <a:cxnSpLocks/>
          </p:cNvCxnSpPr>
          <p:nvPr/>
        </p:nvCxnSpPr>
        <p:spPr>
          <a:xfrm>
            <a:off x="2957430" y="2664737"/>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5" name="直接箭头连接符 44"/>
          <p:cNvCxnSpPr>
            <a:cxnSpLocks/>
          </p:cNvCxnSpPr>
          <p:nvPr/>
        </p:nvCxnSpPr>
        <p:spPr>
          <a:xfrm>
            <a:off x="4277765" y="2664737"/>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6" name="直接箭头连接符 45"/>
          <p:cNvCxnSpPr>
            <a:cxnSpLocks/>
          </p:cNvCxnSpPr>
          <p:nvPr/>
        </p:nvCxnSpPr>
        <p:spPr>
          <a:xfrm>
            <a:off x="5448256" y="2679342"/>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7" name="直接箭头连接符 40"/>
          <p:cNvCxnSpPr>
            <a:cxnSpLocks/>
          </p:cNvCxnSpPr>
          <p:nvPr/>
        </p:nvCxnSpPr>
        <p:spPr>
          <a:xfrm>
            <a:off x="5197471" y="3486519"/>
            <a:ext cx="259642" cy="795"/>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8" name="直接箭头连接符 46"/>
          <p:cNvCxnSpPr>
            <a:cxnSpLocks/>
          </p:cNvCxnSpPr>
          <p:nvPr/>
        </p:nvCxnSpPr>
        <p:spPr>
          <a:xfrm>
            <a:off x="4107402" y="4087495"/>
            <a:ext cx="259642" cy="795"/>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49" name="直接箭头连接符 47"/>
          <p:cNvCxnSpPr>
            <a:cxnSpLocks/>
          </p:cNvCxnSpPr>
          <p:nvPr/>
        </p:nvCxnSpPr>
        <p:spPr>
          <a:xfrm flipV="1">
            <a:off x="4227682" y="3484556"/>
            <a:ext cx="160694" cy="6405"/>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50" name="直接箭头连接符 48"/>
          <p:cNvCxnSpPr>
            <a:cxnSpLocks/>
          </p:cNvCxnSpPr>
          <p:nvPr/>
        </p:nvCxnSpPr>
        <p:spPr>
          <a:xfrm flipV="1">
            <a:off x="4224215" y="4687231"/>
            <a:ext cx="160694" cy="6405"/>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Picture 4"/>
          <p:cNvPicPr>
            <a:picLocks noChangeAspect="1" noChangeArrowheads="1"/>
          </p:cNvPicPr>
          <p:nvPr/>
        </p:nvPicPr>
        <p:blipFill>
          <a:blip r:embed="rId2"/>
          <a:srcRect/>
          <a:stretch>
            <a:fillRect/>
          </a:stretch>
        </p:blipFill>
        <p:spPr bwMode="auto">
          <a:xfrm>
            <a:off x="1347970" y="2788922"/>
            <a:ext cx="3319281" cy="2059184"/>
          </a:xfrm>
          <a:prstGeom prst="rect">
            <a:avLst/>
          </a:prstGeom>
          <a:noFill/>
          <a:ln>
            <a:noFill/>
          </a:ln>
        </p:spPr>
      </p:pic>
      <p:pic>
        <p:nvPicPr>
          <p:cNvPr id="2097174" name="Picture 5"/>
          <p:cNvPicPr>
            <a:picLocks noChangeAspect="1" noChangeArrowheads="1"/>
          </p:cNvPicPr>
          <p:nvPr/>
        </p:nvPicPr>
        <p:blipFill>
          <a:blip r:embed="rId3" cstate="print"/>
          <a:srcRect/>
          <a:stretch>
            <a:fillRect/>
          </a:stretch>
        </p:blipFill>
        <p:spPr bwMode="auto">
          <a:xfrm>
            <a:off x="1347970" y="737483"/>
            <a:ext cx="3351354" cy="1843793"/>
          </a:xfrm>
          <a:prstGeom prst="rect">
            <a:avLst/>
          </a:prstGeom>
          <a:noFill/>
          <a:ln>
            <a:noFill/>
          </a:ln>
        </p:spPr>
      </p:pic>
      <p:pic>
        <p:nvPicPr>
          <p:cNvPr id="2097175" name="Picture 8"/>
          <p:cNvPicPr>
            <a:picLocks noChangeAspect="1" noChangeArrowheads="1"/>
          </p:cNvPicPr>
          <p:nvPr/>
        </p:nvPicPr>
        <p:blipFill>
          <a:blip r:embed="rId4"/>
          <a:srcRect/>
          <a:stretch>
            <a:fillRect/>
          </a:stretch>
        </p:blipFill>
        <p:spPr bwMode="auto">
          <a:xfrm>
            <a:off x="5143500" y="746039"/>
            <a:ext cx="2349104" cy="1835237"/>
          </a:xfrm>
          <a:prstGeom prst="rect">
            <a:avLst/>
          </a:prstGeom>
          <a:noFill/>
          <a:ln>
            <a:noFill/>
          </a:ln>
          <a:effectLst/>
        </p:spPr>
      </p:pic>
      <p:pic>
        <p:nvPicPr>
          <p:cNvPr id="2097176" name="Picture 7"/>
          <p:cNvPicPr>
            <a:picLocks noChangeAspect="1" noChangeArrowheads="1"/>
          </p:cNvPicPr>
          <p:nvPr/>
        </p:nvPicPr>
        <p:blipFill>
          <a:blip r:embed="rId5"/>
          <a:srcRect/>
          <a:stretch>
            <a:fillRect/>
          </a:stretch>
        </p:blipFill>
        <p:spPr>
          <a:xfrm>
            <a:off x="5143500" y="2673010"/>
            <a:ext cx="2349104" cy="2175097"/>
          </a:xfrm>
          <a:prstGeom prst="rect">
            <a:avLst/>
          </a:prstGeom>
          <a:noFill/>
        </p:spPr>
      </p:pic>
      <p:sp>
        <p:nvSpPr>
          <p:cNvPr id="1048717" name="矩形 8"/>
          <p:cNvSpPr/>
          <p:nvPr/>
        </p:nvSpPr>
        <p:spPr>
          <a:xfrm>
            <a:off x="1206122" y="137421"/>
            <a:ext cx="2427588"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2 .1</a:t>
            </a:r>
            <a:r>
              <a:rPr lang="zh-CN" altLang="en-US" sz="2100" dirty="0">
                <a:solidFill>
                  <a:srgbClr val="002060"/>
                </a:solidFill>
                <a:latin typeface="Times New Roman" pitchFamily="18" charset="0"/>
                <a:ea typeface="华文新魏" panose="02010800040101010101" pitchFamily="2" charset="-122"/>
                <a:cs typeface="Times New Roman" pitchFamily="18" charset="0"/>
              </a:rPr>
              <a:t>上游稀土产业链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97174"/>
                                        </p:tgtEl>
                                        <p:attrNameLst>
                                          <p:attrName>style.visibility</p:attrName>
                                        </p:attrNameLst>
                                      </p:cBhvr>
                                      <p:to>
                                        <p:strVal val="visible"/>
                                      </p:to>
                                    </p:set>
                                    <p:animEffect transition="in" filter="fade">
                                      <p:cBhvr>
                                        <p:cTn id="7" dur="500"/>
                                        <p:tgtEl>
                                          <p:spTgt spid="209717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9717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9717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9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6"/>
          <p:cNvGrpSpPr/>
          <p:nvPr/>
        </p:nvGrpSpPr>
        <p:grpSpPr>
          <a:xfrm>
            <a:off x="1345800" y="863059"/>
            <a:ext cx="6302776" cy="3587063"/>
            <a:chOff x="791569" y="3740597"/>
            <a:chExt cx="11151932" cy="5881974"/>
          </a:xfrm>
        </p:grpSpPr>
        <p:pic>
          <p:nvPicPr>
            <p:cNvPr id="2097177" name="图片 7"/>
            <p:cNvPicPr>
              <a:picLocks/>
            </p:cNvPicPr>
            <p:nvPr/>
          </p:nvPicPr>
          <p:blipFill>
            <a:blip r:embed="rId2"/>
            <a:srcRect/>
            <a:stretch>
              <a:fillRect/>
            </a:stretch>
          </p:blipFill>
          <p:spPr bwMode="auto">
            <a:xfrm>
              <a:off x="791569" y="3740597"/>
              <a:ext cx="3702803" cy="2642229"/>
            </a:xfrm>
            <a:prstGeom prst="rect">
              <a:avLst/>
            </a:prstGeom>
            <a:noFill/>
            <a:ln>
              <a:noFill/>
            </a:ln>
          </p:spPr>
        </p:pic>
        <p:pic>
          <p:nvPicPr>
            <p:cNvPr id="2097178" name="图片 8"/>
            <p:cNvPicPr>
              <a:picLocks/>
            </p:cNvPicPr>
            <p:nvPr/>
          </p:nvPicPr>
          <p:blipFill>
            <a:blip r:embed="rId3" cstate="print"/>
            <a:srcRect/>
            <a:stretch>
              <a:fillRect/>
            </a:stretch>
          </p:blipFill>
          <p:spPr bwMode="auto">
            <a:xfrm>
              <a:off x="894123" y="6980342"/>
              <a:ext cx="3372369" cy="2642229"/>
            </a:xfrm>
            <a:prstGeom prst="rect">
              <a:avLst/>
            </a:prstGeom>
            <a:noFill/>
            <a:ln>
              <a:noFill/>
            </a:ln>
          </p:spPr>
        </p:pic>
        <p:sp>
          <p:nvSpPr>
            <p:cNvPr id="1048718" name="矩形 9"/>
            <p:cNvSpPr/>
            <p:nvPr/>
          </p:nvSpPr>
          <p:spPr>
            <a:xfrm>
              <a:off x="791571" y="6383971"/>
              <a:ext cx="11151930" cy="504685"/>
            </a:xfrm>
            <a:prstGeom prst="rect">
              <a:avLst/>
            </a:prstGeom>
          </p:spPr>
          <p:txBody>
            <a:bodyPr wrap="square">
              <a:spAutoFit/>
            </a:bodyPr>
            <a:lstStyle/>
            <a:p>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电弧</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炉</a:t>
              </a:r>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真空炉                                             电解炉</a:t>
              </a:r>
              <a:endParaRPr lang="zh-CN" altLang="zh-CN"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grpSp>
      <p:grpSp>
        <p:nvGrpSpPr>
          <p:cNvPr id="102" name="组合 10"/>
          <p:cNvGrpSpPr/>
          <p:nvPr/>
        </p:nvGrpSpPr>
        <p:grpSpPr>
          <a:xfrm>
            <a:off x="1224446" y="3022744"/>
            <a:ext cx="4350151" cy="1821396"/>
            <a:chOff x="791570" y="4141562"/>
            <a:chExt cx="6897886" cy="2698375"/>
          </a:xfrm>
        </p:grpSpPr>
        <p:pic>
          <p:nvPicPr>
            <p:cNvPr id="2097179" name="图片 12"/>
            <p:cNvPicPr>
              <a:picLocks/>
            </p:cNvPicPr>
            <p:nvPr/>
          </p:nvPicPr>
          <p:blipFill>
            <a:blip r:embed="rId4"/>
            <a:srcRect/>
            <a:stretch>
              <a:fillRect/>
            </a:stretch>
          </p:blipFill>
          <p:spPr bwMode="auto">
            <a:xfrm>
              <a:off x="4572000" y="4141562"/>
              <a:ext cx="3117456" cy="1842112"/>
            </a:xfrm>
            <a:prstGeom prst="rect">
              <a:avLst/>
            </a:prstGeom>
            <a:noFill/>
            <a:ln>
              <a:noFill/>
            </a:ln>
          </p:spPr>
        </p:pic>
        <p:sp>
          <p:nvSpPr>
            <p:cNvPr id="1048719" name="矩形 13"/>
            <p:cNvSpPr/>
            <p:nvPr/>
          </p:nvSpPr>
          <p:spPr>
            <a:xfrm>
              <a:off x="791570" y="6383969"/>
              <a:ext cx="6856494" cy="455968"/>
            </a:xfrm>
            <a:prstGeom prst="rect">
              <a:avLst/>
            </a:prstGeom>
          </p:spPr>
          <p:txBody>
            <a:bodyPr wrap="square">
              <a:spAutoFit/>
            </a:bodyPr>
            <a:lstStyle/>
            <a:p>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稀土硅铁合金</a:t>
              </a:r>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金属钇</a:t>
              </a:r>
              <a:endParaRPr lang="zh-CN" altLang="zh-CN"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grpSp>
      <p:grpSp>
        <p:nvGrpSpPr>
          <p:cNvPr id="103" name="组合 14"/>
          <p:cNvGrpSpPr/>
          <p:nvPr/>
        </p:nvGrpSpPr>
        <p:grpSpPr>
          <a:xfrm>
            <a:off x="6042227" y="2883095"/>
            <a:ext cx="1739699" cy="1961044"/>
            <a:chOff x="4585006" y="3677045"/>
            <a:chExt cx="3719285" cy="3215670"/>
          </a:xfrm>
        </p:grpSpPr>
        <p:pic>
          <p:nvPicPr>
            <p:cNvPr id="2097180" name="图片 15"/>
            <p:cNvPicPr>
              <a:picLocks/>
            </p:cNvPicPr>
            <p:nvPr/>
          </p:nvPicPr>
          <p:blipFill>
            <a:blip r:embed="rId5" cstate="print"/>
            <a:srcRect/>
            <a:stretch>
              <a:fillRect/>
            </a:stretch>
          </p:blipFill>
          <p:spPr bwMode="auto">
            <a:xfrm>
              <a:off x="4585006" y="3677045"/>
              <a:ext cx="3719285" cy="2477709"/>
            </a:xfrm>
            <a:prstGeom prst="rect">
              <a:avLst/>
            </a:prstGeom>
            <a:noFill/>
            <a:ln>
              <a:noFill/>
            </a:ln>
          </p:spPr>
        </p:pic>
        <p:sp>
          <p:nvSpPr>
            <p:cNvPr id="1048720" name="矩形 16"/>
            <p:cNvSpPr/>
            <p:nvPr/>
          </p:nvSpPr>
          <p:spPr>
            <a:xfrm>
              <a:off x="4910643" y="6388030"/>
              <a:ext cx="3068011" cy="504685"/>
            </a:xfrm>
            <a:prstGeom prst="rect">
              <a:avLst/>
            </a:prstGeom>
          </p:spPr>
          <p:txBody>
            <a:bodyPr wrap="square">
              <a:spAutoFit/>
            </a:bodyPr>
            <a:lstStyle/>
            <a:p>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电解</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稀土</a:t>
              </a: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金属</a:t>
              </a:r>
              <a:endParaRPr lang="zh-CN" altLang="zh-CN"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grpSp>
      <p:pic>
        <p:nvPicPr>
          <p:cNvPr id="2097181" name="图片 17" descr="D:\E-back\龙钇公司材料\公司图片\钢中加入现场及设备\电解炉.jpg"/>
          <p:cNvPicPr>
            <a:picLocks/>
          </p:cNvPicPr>
          <p:nvPr/>
        </p:nvPicPr>
        <p:blipFill>
          <a:blip r:embed="rId6" cstate="print"/>
          <a:srcRect/>
          <a:stretch>
            <a:fillRect/>
          </a:stretch>
        </p:blipFill>
        <p:spPr bwMode="auto">
          <a:xfrm>
            <a:off x="5871861" y="863059"/>
            <a:ext cx="2080431" cy="1612886"/>
          </a:xfrm>
          <a:prstGeom prst="rect">
            <a:avLst/>
          </a:prstGeom>
          <a:noFill/>
          <a:ln>
            <a:noFill/>
          </a:ln>
        </p:spPr>
      </p:pic>
      <p:pic>
        <p:nvPicPr>
          <p:cNvPr id="2097182" name="图片 18"/>
          <p:cNvPicPr>
            <a:picLocks/>
          </p:cNvPicPr>
          <p:nvPr/>
        </p:nvPicPr>
        <p:blipFill>
          <a:blip r:embed="rId7" cstate="print"/>
          <a:srcRect/>
          <a:stretch>
            <a:fillRect/>
          </a:stretch>
        </p:blipFill>
        <p:spPr bwMode="auto">
          <a:xfrm>
            <a:off x="3481878" y="690127"/>
            <a:ext cx="2344268" cy="1784270"/>
          </a:xfrm>
          <a:prstGeom prst="rect">
            <a:avLst/>
          </a:prstGeom>
          <a:noFill/>
          <a:ln>
            <a:noFill/>
          </a:ln>
        </p:spPr>
      </p:pic>
      <p:sp>
        <p:nvSpPr>
          <p:cNvPr id="1048721" name="矩形 20"/>
          <p:cNvSpPr/>
          <p:nvPr/>
        </p:nvSpPr>
        <p:spPr>
          <a:xfrm>
            <a:off x="1224446" y="139111"/>
            <a:ext cx="2754600"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2 .1</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上游稀土产业链</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2" name="矩形 12"/>
          <p:cNvSpPr/>
          <p:nvPr/>
        </p:nvSpPr>
        <p:spPr>
          <a:xfrm>
            <a:off x="1343146" y="235658"/>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723" name="文本框 13"/>
          <p:cNvSpPr txBox="1"/>
          <p:nvPr/>
        </p:nvSpPr>
        <p:spPr>
          <a:xfrm>
            <a:off x="1487389" y="1861226"/>
            <a:ext cx="1754326" cy="284693"/>
          </a:xfrm>
          <a:prstGeom prst="rect">
            <a:avLst/>
          </a:prstGeom>
          <a:noFill/>
          <a:ln>
            <a:solidFill>
              <a:schemeClr val="accent1"/>
            </a:solidFill>
          </a:ln>
        </p:spPr>
        <p:txBody>
          <a:bodyPr wrap="none" lIns="68580" tIns="34290" rIns="68580" bIns="34290" rtlCol="0">
            <a:spAutoFit/>
          </a:bodyPr>
          <a:lstStyle/>
          <a:p>
            <a:r>
              <a:rPr lang="zh-CN" altLang="en-US" dirty="0"/>
              <a:t>稀土金属、稀土合金</a:t>
            </a:r>
          </a:p>
        </p:txBody>
      </p:sp>
      <p:sp>
        <p:nvSpPr>
          <p:cNvPr id="1048724" name="文本框 15"/>
          <p:cNvSpPr txBox="1"/>
          <p:nvPr/>
        </p:nvSpPr>
        <p:spPr>
          <a:xfrm>
            <a:off x="3609631" y="1767705"/>
            <a:ext cx="1007355" cy="500137"/>
          </a:xfrm>
          <a:prstGeom prst="rect">
            <a:avLst/>
          </a:prstGeom>
          <a:noFill/>
          <a:ln>
            <a:solidFill>
              <a:schemeClr val="accent1"/>
            </a:solidFill>
          </a:ln>
        </p:spPr>
        <p:txBody>
          <a:bodyPr wrap="square" lIns="68580" tIns="34290" rIns="68580" bIns="34290" rtlCol="0">
            <a:spAutoFit/>
          </a:bodyPr>
          <a:lstStyle/>
          <a:p>
            <a:r>
              <a:rPr lang="zh-CN" altLang="en-US" dirty="0"/>
              <a:t>熔炼</a:t>
            </a:r>
            <a:r>
              <a:rPr lang="zh-CN" altLang="en-US" dirty="0" smtClean="0"/>
              <a:t>、粘结、烧结</a:t>
            </a:r>
            <a:endParaRPr lang="zh-CN" altLang="en-US" dirty="0"/>
          </a:p>
        </p:txBody>
      </p:sp>
      <p:sp>
        <p:nvSpPr>
          <p:cNvPr id="1048725" name="文本框 16"/>
          <p:cNvSpPr txBox="1"/>
          <p:nvPr/>
        </p:nvSpPr>
        <p:spPr>
          <a:xfrm>
            <a:off x="4934427" y="1861226"/>
            <a:ext cx="1215717" cy="284693"/>
          </a:xfrm>
          <a:prstGeom prst="rect">
            <a:avLst/>
          </a:prstGeom>
          <a:noFill/>
          <a:ln>
            <a:solidFill>
              <a:schemeClr val="accent1"/>
            </a:solidFill>
          </a:ln>
        </p:spPr>
        <p:txBody>
          <a:bodyPr wrap="none" lIns="68580" tIns="34290" rIns="68580" bIns="34290" rtlCol="0">
            <a:spAutoFit/>
          </a:bodyPr>
          <a:lstStyle/>
          <a:p>
            <a:r>
              <a:rPr lang="zh-CN" altLang="en-US" dirty="0"/>
              <a:t>稀土永磁材料</a:t>
            </a:r>
          </a:p>
        </p:txBody>
      </p:sp>
      <p:cxnSp>
        <p:nvCxnSpPr>
          <p:cNvPr id="3145751" name="直接箭头连接符 18"/>
          <p:cNvCxnSpPr>
            <a:cxnSpLocks/>
          </p:cNvCxnSpPr>
          <p:nvPr/>
        </p:nvCxnSpPr>
        <p:spPr>
          <a:xfrm>
            <a:off x="3207498" y="1999725"/>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52" name="直接箭头连接符 19"/>
          <p:cNvCxnSpPr>
            <a:cxnSpLocks/>
          </p:cNvCxnSpPr>
          <p:nvPr/>
        </p:nvCxnSpPr>
        <p:spPr>
          <a:xfrm>
            <a:off x="4585812" y="2014330"/>
            <a:ext cx="349280" cy="159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726" name="矩形 20"/>
          <p:cNvSpPr/>
          <p:nvPr/>
        </p:nvSpPr>
        <p:spPr>
          <a:xfrm>
            <a:off x="1352737" y="752982"/>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2 .2.1</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稀土永磁材料</a:t>
            </a:r>
          </a:p>
        </p:txBody>
      </p:sp>
      <p:sp>
        <p:nvSpPr>
          <p:cNvPr id="1048727" name="文本框 21"/>
          <p:cNvSpPr txBox="1"/>
          <p:nvPr/>
        </p:nvSpPr>
        <p:spPr>
          <a:xfrm>
            <a:off x="1492333" y="2151412"/>
            <a:ext cx="1844095" cy="715581"/>
          </a:xfrm>
          <a:prstGeom prst="rect">
            <a:avLst/>
          </a:prstGeom>
          <a:noFill/>
        </p:spPr>
        <p:txBody>
          <a:bodyPr wrap="none" lIns="68580" tIns="34290" rIns="68580" bIns="34290" rtlCol="0">
            <a:spAutoFit/>
          </a:bodyPr>
          <a:lstStyle/>
          <a:p>
            <a:r>
              <a:rPr lang="en-US" altLang="zh-CN" dirty="0" err="1"/>
              <a:t>Pr</a:t>
            </a:r>
            <a:r>
              <a:rPr lang="zh-CN" altLang="en-US" dirty="0"/>
              <a:t>、</a:t>
            </a:r>
            <a:r>
              <a:rPr lang="en-US" altLang="zh-CN" dirty="0" err="1"/>
              <a:t>Nd</a:t>
            </a:r>
            <a:r>
              <a:rPr lang="zh-CN" altLang="en-US" dirty="0"/>
              <a:t>、</a:t>
            </a:r>
            <a:r>
              <a:rPr lang="en-US" altLang="zh-CN" dirty="0"/>
              <a:t>Y</a:t>
            </a:r>
            <a:r>
              <a:rPr lang="zh-CN" altLang="en-US" dirty="0"/>
              <a:t>、</a:t>
            </a:r>
            <a:r>
              <a:rPr lang="en-US" altLang="zh-CN" dirty="0" err="1"/>
              <a:t>Dy</a:t>
            </a:r>
            <a:r>
              <a:rPr lang="zh-CN" altLang="en-US" dirty="0"/>
              <a:t>、</a:t>
            </a:r>
            <a:r>
              <a:rPr lang="en-US" altLang="zh-CN" dirty="0"/>
              <a:t>Tb</a:t>
            </a:r>
          </a:p>
          <a:p>
            <a:r>
              <a:rPr lang="en-US" altLang="zh-CN" dirty="0"/>
              <a:t>Sm</a:t>
            </a:r>
            <a:r>
              <a:rPr lang="zh-CN" altLang="en-US" dirty="0"/>
              <a:t>、</a:t>
            </a:r>
            <a:r>
              <a:rPr lang="en-US" altLang="zh-CN" dirty="0"/>
              <a:t>La</a:t>
            </a:r>
            <a:r>
              <a:rPr lang="zh-CN" altLang="en-US" dirty="0"/>
              <a:t>、</a:t>
            </a:r>
            <a:r>
              <a:rPr lang="en-US" altLang="zh-CN" dirty="0"/>
              <a:t>Ce</a:t>
            </a:r>
            <a:r>
              <a:rPr lang="zh-CN" altLang="en-US" dirty="0"/>
              <a:t>、</a:t>
            </a:r>
            <a:r>
              <a:rPr lang="en-US" altLang="zh-CN" dirty="0" err="1"/>
              <a:t>Gd</a:t>
            </a:r>
            <a:r>
              <a:rPr lang="zh-CN" altLang="en-US" dirty="0"/>
              <a:t>、</a:t>
            </a:r>
            <a:r>
              <a:rPr lang="en-US" altLang="zh-CN" dirty="0"/>
              <a:t>Ho</a:t>
            </a:r>
          </a:p>
          <a:p>
            <a:r>
              <a:rPr lang="en-US" altLang="zh-CN" dirty="0"/>
              <a:t>Lu</a:t>
            </a:r>
            <a:endParaRPr lang="zh-CN" altLang="en-US" dirty="0"/>
          </a:p>
        </p:txBody>
      </p:sp>
      <p:sp>
        <p:nvSpPr>
          <p:cNvPr id="1048728" name="左大括号 23"/>
          <p:cNvSpPr/>
          <p:nvPr/>
        </p:nvSpPr>
        <p:spPr>
          <a:xfrm>
            <a:off x="6213360" y="1205342"/>
            <a:ext cx="446810" cy="1627684"/>
          </a:xfrm>
          <a:prstGeom prst="leftBrace">
            <a:avLst/>
          </a:prstGeom>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1048729" name="文本框 24"/>
          <p:cNvSpPr txBox="1"/>
          <p:nvPr/>
        </p:nvSpPr>
        <p:spPr>
          <a:xfrm>
            <a:off x="6761858" y="1088260"/>
            <a:ext cx="1153201" cy="2008242"/>
          </a:xfrm>
          <a:prstGeom prst="rect">
            <a:avLst/>
          </a:prstGeom>
          <a:noFill/>
        </p:spPr>
        <p:txBody>
          <a:bodyPr wrap="none" lIns="68580" tIns="34290" rIns="68580" bIns="34290" rtlCol="0">
            <a:spAutoFit/>
          </a:bodyPr>
          <a:lstStyle/>
          <a:p>
            <a:pPr>
              <a:lnSpc>
                <a:spcPct val="150000"/>
              </a:lnSpc>
            </a:pPr>
            <a:r>
              <a:rPr lang="zh-CN" altLang="en-US" dirty="0"/>
              <a:t>永磁电机</a:t>
            </a:r>
            <a:endParaRPr lang="en-US" altLang="zh-CN" dirty="0"/>
          </a:p>
          <a:p>
            <a:pPr>
              <a:lnSpc>
                <a:spcPct val="150000"/>
              </a:lnSpc>
            </a:pPr>
            <a:r>
              <a:rPr lang="zh-CN" altLang="en-US" dirty="0"/>
              <a:t>伺服电机</a:t>
            </a:r>
            <a:endParaRPr lang="en-US" altLang="zh-CN" dirty="0"/>
          </a:p>
          <a:p>
            <a:pPr>
              <a:lnSpc>
                <a:spcPct val="150000"/>
              </a:lnSpc>
            </a:pPr>
            <a:r>
              <a:rPr lang="zh-CN" altLang="en-US" dirty="0"/>
              <a:t>磁选机</a:t>
            </a:r>
            <a:endParaRPr lang="en-US" altLang="zh-CN" dirty="0"/>
          </a:p>
          <a:p>
            <a:pPr>
              <a:lnSpc>
                <a:spcPct val="150000"/>
              </a:lnSpc>
            </a:pPr>
            <a:r>
              <a:rPr lang="en-US" altLang="zh-CN" dirty="0"/>
              <a:t>MRI</a:t>
            </a:r>
            <a:r>
              <a:rPr lang="zh-CN" altLang="en-US" dirty="0"/>
              <a:t>核磁共振</a:t>
            </a:r>
            <a:endParaRPr lang="en-US" altLang="zh-CN" dirty="0"/>
          </a:p>
          <a:p>
            <a:pPr>
              <a:lnSpc>
                <a:spcPct val="150000"/>
              </a:lnSpc>
            </a:pPr>
            <a:r>
              <a:rPr lang="zh-CN" altLang="en-US" dirty="0"/>
              <a:t>磁盘驱动器</a:t>
            </a:r>
            <a:endParaRPr lang="en-US" altLang="zh-CN" dirty="0"/>
          </a:p>
          <a:p>
            <a:pPr>
              <a:lnSpc>
                <a:spcPct val="150000"/>
              </a:lnSpc>
            </a:pPr>
            <a:r>
              <a:rPr lang="en-US" altLang="zh-CN" dirty="0" smtClean="0"/>
              <a:t>······</a:t>
            </a:r>
            <a:endParaRPr lang="zh-CN" altLang="en-US" dirty="0"/>
          </a:p>
        </p:txBody>
      </p:sp>
      <p:pic>
        <p:nvPicPr>
          <p:cNvPr id="2097183" name="图片 1"/>
          <p:cNvPicPr>
            <a:picLocks noChangeAspect="1"/>
          </p:cNvPicPr>
          <p:nvPr/>
        </p:nvPicPr>
        <p:blipFill>
          <a:blip r:embed="rId2"/>
          <a:stretch>
            <a:fillRect/>
          </a:stretch>
        </p:blipFill>
        <p:spPr>
          <a:xfrm>
            <a:off x="841438" y="3270361"/>
            <a:ext cx="2342570" cy="1312031"/>
          </a:xfrm>
          <a:prstGeom prst="rect">
            <a:avLst/>
          </a:prstGeom>
        </p:spPr>
      </p:pic>
      <p:pic>
        <p:nvPicPr>
          <p:cNvPr id="2097184" name="图片 2"/>
          <p:cNvPicPr>
            <a:picLocks noChangeAspect="1"/>
          </p:cNvPicPr>
          <p:nvPr/>
        </p:nvPicPr>
        <p:blipFill>
          <a:blip r:embed="rId3"/>
          <a:stretch>
            <a:fillRect/>
          </a:stretch>
        </p:blipFill>
        <p:spPr>
          <a:xfrm>
            <a:off x="6159614" y="3207294"/>
            <a:ext cx="1841387" cy="1438164"/>
          </a:xfrm>
          <a:prstGeom prst="rect">
            <a:avLst/>
          </a:prstGeom>
        </p:spPr>
      </p:pic>
      <p:pic>
        <p:nvPicPr>
          <p:cNvPr id="2097185" name="图片 4"/>
          <p:cNvPicPr>
            <a:picLocks noChangeAspect="1"/>
          </p:cNvPicPr>
          <p:nvPr/>
        </p:nvPicPr>
        <p:blipFill>
          <a:blip r:embed="rId4"/>
          <a:stretch>
            <a:fillRect/>
          </a:stretch>
        </p:blipFill>
        <p:spPr>
          <a:xfrm>
            <a:off x="3624297" y="3136661"/>
            <a:ext cx="2477951" cy="1579430"/>
          </a:xfrm>
          <a:prstGeom prst="rect">
            <a:avLst/>
          </a:prstGeom>
        </p:spPr>
      </p:pic>
      <p:cxnSp>
        <p:nvCxnSpPr>
          <p:cNvPr id="3145753" name="直接箭头连接符 17"/>
          <p:cNvCxnSpPr>
            <a:cxnSpLocks/>
            <a:endCxn id="1048728" idx="1"/>
          </p:cNvCxnSpPr>
          <p:nvPr/>
        </p:nvCxnSpPr>
        <p:spPr>
          <a:xfrm>
            <a:off x="6102247" y="2014330"/>
            <a:ext cx="111113" cy="4853"/>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矩形 12"/>
          <p:cNvSpPr/>
          <p:nvPr/>
        </p:nvSpPr>
        <p:spPr>
          <a:xfrm>
            <a:off x="1343146" y="235658"/>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731" name="矩形 20"/>
          <p:cNvSpPr/>
          <p:nvPr/>
        </p:nvSpPr>
        <p:spPr>
          <a:xfrm>
            <a:off x="1352737" y="752982"/>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2 .2.2</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稀土抛光材料</a:t>
            </a:r>
          </a:p>
        </p:txBody>
      </p:sp>
      <p:grpSp>
        <p:nvGrpSpPr>
          <p:cNvPr id="106" name="组合 2"/>
          <p:cNvGrpSpPr/>
          <p:nvPr/>
        </p:nvGrpSpPr>
        <p:grpSpPr>
          <a:xfrm>
            <a:off x="1623701" y="1053066"/>
            <a:ext cx="5253933" cy="1708160"/>
            <a:chOff x="266861" y="1639613"/>
            <a:chExt cx="7005244" cy="2277546"/>
          </a:xfrm>
        </p:grpSpPr>
        <p:sp>
          <p:nvSpPr>
            <p:cNvPr id="1048732" name="文本框 13"/>
            <p:cNvSpPr txBox="1"/>
            <p:nvPr/>
          </p:nvSpPr>
          <p:spPr>
            <a:xfrm>
              <a:off x="266861" y="2481634"/>
              <a:ext cx="2879421" cy="410369"/>
            </a:xfrm>
            <a:prstGeom prst="rect">
              <a:avLst/>
            </a:prstGeom>
            <a:noFill/>
            <a:ln>
              <a:solidFill>
                <a:schemeClr val="accent1"/>
              </a:solidFill>
            </a:ln>
          </p:spPr>
          <p:txBody>
            <a:bodyPr wrap="none" rtlCol="0">
              <a:spAutoFit/>
            </a:bodyPr>
            <a:lstStyle/>
            <a:p>
              <a:r>
                <a:rPr lang="zh-CN" altLang="en-US" dirty="0"/>
                <a:t>稀土氧化物或稀土氯化物</a:t>
              </a:r>
            </a:p>
          </p:txBody>
        </p:sp>
        <p:sp>
          <p:nvSpPr>
            <p:cNvPr id="1048733" name="文本框 16"/>
            <p:cNvSpPr txBox="1"/>
            <p:nvPr/>
          </p:nvSpPr>
          <p:spPr>
            <a:xfrm>
              <a:off x="3727560" y="2481634"/>
              <a:ext cx="1443131" cy="410369"/>
            </a:xfrm>
            <a:prstGeom prst="rect">
              <a:avLst/>
            </a:prstGeom>
            <a:noFill/>
            <a:ln>
              <a:solidFill>
                <a:schemeClr val="accent1"/>
              </a:solidFill>
            </a:ln>
          </p:spPr>
          <p:txBody>
            <a:bodyPr wrap="none" rtlCol="0">
              <a:spAutoFit/>
            </a:bodyPr>
            <a:lstStyle/>
            <a:p>
              <a:r>
                <a:rPr lang="zh-CN" altLang="en-US" dirty="0"/>
                <a:t>稀土抛光粉</a:t>
              </a:r>
            </a:p>
          </p:txBody>
        </p:sp>
        <p:cxnSp>
          <p:nvCxnSpPr>
            <p:cNvPr id="3145754" name="直接箭头连接符 18"/>
            <p:cNvCxnSpPr>
              <a:cxnSpLocks/>
            </p:cNvCxnSpPr>
            <p:nvPr/>
          </p:nvCxnSpPr>
          <p:spPr>
            <a:xfrm>
              <a:off x="3126268" y="2664180"/>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734" name="文本框 21"/>
            <p:cNvSpPr txBox="1"/>
            <p:nvPr/>
          </p:nvSpPr>
          <p:spPr>
            <a:xfrm>
              <a:off x="900545" y="2986734"/>
              <a:ext cx="949405" cy="410369"/>
            </a:xfrm>
            <a:prstGeom prst="rect">
              <a:avLst/>
            </a:prstGeom>
            <a:noFill/>
          </p:spPr>
          <p:txBody>
            <a:bodyPr wrap="none" rtlCol="0">
              <a:spAutoFit/>
            </a:bodyPr>
            <a:lstStyle/>
            <a:p>
              <a:r>
                <a:rPr lang="en-US" altLang="zh-CN" dirty="0"/>
                <a:t>La</a:t>
              </a:r>
              <a:r>
                <a:rPr lang="zh-CN" altLang="en-US" dirty="0"/>
                <a:t>、</a:t>
              </a:r>
              <a:r>
                <a:rPr lang="en-US" altLang="zh-CN" dirty="0"/>
                <a:t>Ce</a:t>
              </a:r>
              <a:endParaRPr lang="zh-CN" altLang="en-US" dirty="0"/>
            </a:p>
          </p:txBody>
        </p:sp>
        <p:sp>
          <p:nvSpPr>
            <p:cNvPr id="1048735" name="左大括号 23"/>
            <p:cNvSpPr/>
            <p:nvPr/>
          </p:nvSpPr>
          <p:spPr>
            <a:xfrm>
              <a:off x="5269499" y="1811656"/>
              <a:ext cx="595746" cy="1765870"/>
            </a:xfrm>
            <a:prstGeom prst="leftBrace">
              <a:avLst>
                <a:gd name="adj1" fmla="val 0"/>
                <a:gd name="adj2" fmla="val 4843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736" name="文本框 24"/>
            <p:cNvSpPr txBox="1"/>
            <p:nvPr/>
          </p:nvSpPr>
          <p:spPr>
            <a:xfrm>
              <a:off x="6068357" y="1639613"/>
              <a:ext cx="1203748" cy="2277546"/>
            </a:xfrm>
            <a:prstGeom prst="rect">
              <a:avLst/>
            </a:prstGeom>
            <a:noFill/>
          </p:spPr>
          <p:txBody>
            <a:bodyPr wrap="none" rtlCol="0">
              <a:spAutoFit/>
            </a:bodyPr>
            <a:lstStyle/>
            <a:p>
              <a:pPr>
                <a:lnSpc>
                  <a:spcPct val="150000"/>
                </a:lnSpc>
              </a:pPr>
              <a:r>
                <a:rPr lang="zh-CN" altLang="en-US" dirty="0"/>
                <a:t>透镜</a:t>
              </a:r>
              <a:endParaRPr lang="en-US" altLang="zh-CN" dirty="0"/>
            </a:p>
            <a:p>
              <a:pPr>
                <a:lnSpc>
                  <a:spcPct val="150000"/>
                </a:lnSpc>
              </a:pPr>
              <a:r>
                <a:rPr lang="zh-CN" altLang="en-US" dirty="0"/>
                <a:t>玻璃</a:t>
              </a:r>
              <a:endParaRPr lang="en-US" altLang="zh-CN" dirty="0"/>
            </a:p>
            <a:p>
              <a:pPr>
                <a:lnSpc>
                  <a:spcPct val="150000"/>
                </a:lnSpc>
              </a:pPr>
              <a:r>
                <a:rPr lang="zh-CN" altLang="en-US" dirty="0"/>
                <a:t>光学仪器</a:t>
              </a:r>
              <a:endParaRPr lang="en-US" altLang="zh-CN" dirty="0"/>
            </a:p>
            <a:p>
              <a:pPr>
                <a:lnSpc>
                  <a:spcPct val="150000"/>
                </a:lnSpc>
              </a:pPr>
              <a:r>
                <a:rPr lang="zh-CN" altLang="en-US" dirty="0"/>
                <a:t>显示屏幕</a:t>
              </a:r>
              <a:endParaRPr lang="en-US" altLang="zh-CN" dirty="0"/>
            </a:p>
            <a:p>
              <a:pPr>
                <a:lnSpc>
                  <a:spcPct val="150000"/>
                </a:lnSpc>
              </a:pPr>
              <a:r>
                <a:rPr lang="en-US" altLang="zh-CN" dirty="0" smtClean="0"/>
                <a:t>······</a:t>
              </a:r>
              <a:endParaRPr lang="zh-CN" altLang="en-US" dirty="0"/>
            </a:p>
          </p:txBody>
        </p:sp>
        <p:sp>
          <p:nvSpPr>
            <p:cNvPr id="1048737" name="文本框 11"/>
            <p:cNvSpPr txBox="1"/>
            <p:nvPr/>
          </p:nvSpPr>
          <p:spPr>
            <a:xfrm>
              <a:off x="3688890" y="2986734"/>
              <a:ext cx="1488027" cy="697626"/>
            </a:xfrm>
            <a:prstGeom prst="rect">
              <a:avLst/>
            </a:prstGeom>
            <a:noFill/>
          </p:spPr>
          <p:txBody>
            <a:bodyPr wrap="square" rtlCol="0">
              <a:spAutoFit/>
            </a:bodyPr>
            <a:lstStyle/>
            <a:p>
              <a:r>
                <a:rPr lang="en-US" altLang="zh-CN" dirty="0" err="1"/>
                <a:t>ReO</a:t>
              </a:r>
              <a:r>
                <a:rPr lang="zh-CN" altLang="en-US" dirty="0"/>
                <a:t>≥</a:t>
              </a:r>
              <a:r>
                <a:rPr lang="en-US" altLang="zh-CN" dirty="0"/>
                <a:t>88%</a:t>
              </a:r>
              <a:endParaRPr lang="zh-CN" altLang="en-US" dirty="0"/>
            </a:p>
            <a:p>
              <a:r>
                <a:rPr lang="en-US" altLang="zh-CN" dirty="0"/>
                <a:t>CeO2</a:t>
              </a:r>
              <a:r>
                <a:rPr lang="zh-CN" altLang="en-US" dirty="0"/>
                <a:t>≥</a:t>
              </a:r>
              <a:r>
                <a:rPr lang="en-US" altLang="zh-CN" dirty="0"/>
                <a:t>50%</a:t>
              </a:r>
              <a:endParaRPr lang="zh-CN" altLang="en-US" dirty="0"/>
            </a:p>
          </p:txBody>
        </p:sp>
      </p:grpSp>
      <p:pic>
        <p:nvPicPr>
          <p:cNvPr id="2097186" name="图片 1"/>
          <p:cNvPicPr>
            <a:picLocks noChangeAspect="1"/>
          </p:cNvPicPr>
          <p:nvPr/>
        </p:nvPicPr>
        <p:blipFill>
          <a:blip r:embed="rId2"/>
          <a:stretch>
            <a:fillRect/>
          </a:stretch>
        </p:blipFill>
        <p:spPr>
          <a:xfrm>
            <a:off x="1467587" y="3021915"/>
            <a:ext cx="2198981" cy="1378636"/>
          </a:xfrm>
          <a:prstGeom prst="rect">
            <a:avLst/>
          </a:prstGeom>
        </p:spPr>
      </p:pic>
      <p:pic>
        <p:nvPicPr>
          <p:cNvPr id="2097187" name="图片 3"/>
          <p:cNvPicPr>
            <a:picLocks noChangeAspect="1"/>
          </p:cNvPicPr>
          <p:nvPr/>
        </p:nvPicPr>
        <p:blipFill>
          <a:blip r:embed="rId3"/>
          <a:stretch>
            <a:fillRect/>
          </a:stretch>
        </p:blipFill>
        <p:spPr>
          <a:xfrm>
            <a:off x="3768256" y="3021915"/>
            <a:ext cx="2076317" cy="1378636"/>
          </a:xfrm>
          <a:prstGeom prst="rect">
            <a:avLst/>
          </a:prstGeom>
        </p:spPr>
      </p:pic>
      <p:pic>
        <p:nvPicPr>
          <p:cNvPr id="2097188" name="图片 4"/>
          <p:cNvPicPr>
            <a:picLocks noChangeAspect="1"/>
          </p:cNvPicPr>
          <p:nvPr/>
        </p:nvPicPr>
        <p:blipFill>
          <a:blip r:embed="rId4"/>
          <a:stretch>
            <a:fillRect/>
          </a:stretch>
        </p:blipFill>
        <p:spPr>
          <a:xfrm>
            <a:off x="6042539" y="3021915"/>
            <a:ext cx="1878572" cy="1378636"/>
          </a:xfrm>
          <a:prstGeom prst="rect">
            <a:avLst/>
          </a:prstGeom>
        </p:spPr>
      </p:pic>
      <p:cxnSp>
        <p:nvCxnSpPr>
          <p:cNvPr id="3145755" name="直接箭头连接符 14"/>
          <p:cNvCxnSpPr>
            <a:cxnSpLocks/>
          </p:cNvCxnSpPr>
          <p:nvPr/>
        </p:nvCxnSpPr>
        <p:spPr>
          <a:xfrm>
            <a:off x="5221368" y="1821490"/>
            <a:ext cx="349280" cy="1590"/>
          </a:xfrm>
          <a:prstGeom prst="straightConnector1">
            <a:avLst/>
          </a:prstGeom>
          <a:ln w="15875">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矩形 12"/>
          <p:cNvSpPr/>
          <p:nvPr/>
        </p:nvSpPr>
        <p:spPr>
          <a:xfrm>
            <a:off x="1343146" y="235658"/>
            <a:ext cx="269689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1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639" name="矩形 14"/>
          <p:cNvSpPr/>
          <p:nvPr/>
        </p:nvSpPr>
        <p:spPr>
          <a:xfrm>
            <a:off x="1343146" y="745590"/>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2 .2.3</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稀土催化材料</a:t>
            </a:r>
          </a:p>
        </p:txBody>
      </p:sp>
      <p:grpSp>
        <p:nvGrpSpPr>
          <p:cNvPr id="82" name="组合 17"/>
          <p:cNvGrpSpPr/>
          <p:nvPr/>
        </p:nvGrpSpPr>
        <p:grpSpPr>
          <a:xfrm>
            <a:off x="1618574" y="1259044"/>
            <a:ext cx="6156406" cy="1384995"/>
            <a:chOff x="266861" y="1781245"/>
            <a:chExt cx="8208542" cy="1846659"/>
          </a:xfrm>
        </p:grpSpPr>
        <p:sp>
          <p:nvSpPr>
            <p:cNvPr id="1048640" name="文本框 22"/>
            <p:cNvSpPr txBox="1"/>
            <p:nvPr/>
          </p:nvSpPr>
          <p:spPr>
            <a:xfrm>
              <a:off x="266861" y="2481634"/>
              <a:ext cx="2879421" cy="410369"/>
            </a:xfrm>
            <a:prstGeom prst="rect">
              <a:avLst/>
            </a:prstGeom>
            <a:noFill/>
            <a:ln>
              <a:solidFill>
                <a:schemeClr val="accent1"/>
              </a:solidFill>
            </a:ln>
          </p:spPr>
          <p:txBody>
            <a:bodyPr wrap="none" rtlCol="0">
              <a:spAutoFit/>
            </a:bodyPr>
            <a:lstStyle/>
            <a:p>
              <a:r>
                <a:rPr lang="zh-CN" altLang="en-US" dirty="0"/>
                <a:t>稀土氧化物或稀土氯化物</a:t>
              </a:r>
            </a:p>
          </p:txBody>
        </p:sp>
        <p:sp>
          <p:nvSpPr>
            <p:cNvPr id="1048641" name="文本框 25"/>
            <p:cNvSpPr txBox="1"/>
            <p:nvPr/>
          </p:nvSpPr>
          <p:spPr>
            <a:xfrm>
              <a:off x="3727558" y="2481634"/>
              <a:ext cx="1682512" cy="410369"/>
            </a:xfrm>
            <a:prstGeom prst="rect">
              <a:avLst/>
            </a:prstGeom>
            <a:noFill/>
            <a:ln>
              <a:solidFill>
                <a:schemeClr val="accent1"/>
              </a:solidFill>
            </a:ln>
          </p:spPr>
          <p:txBody>
            <a:bodyPr wrap="none" rtlCol="0">
              <a:spAutoFit/>
            </a:bodyPr>
            <a:lstStyle/>
            <a:p>
              <a:r>
                <a:rPr lang="zh-CN" altLang="en-US" dirty="0"/>
                <a:t>稀土催化材料</a:t>
              </a:r>
            </a:p>
          </p:txBody>
        </p:sp>
        <p:cxnSp>
          <p:nvCxnSpPr>
            <p:cNvPr id="3145738" name="直接箭头连接符 26"/>
            <p:cNvCxnSpPr>
              <a:cxnSpLocks/>
            </p:cNvCxnSpPr>
            <p:nvPr/>
          </p:nvCxnSpPr>
          <p:spPr>
            <a:xfrm>
              <a:off x="3126268" y="2664180"/>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642" name="文本框 27"/>
            <p:cNvSpPr txBox="1"/>
            <p:nvPr/>
          </p:nvSpPr>
          <p:spPr>
            <a:xfrm>
              <a:off x="900545" y="2986734"/>
              <a:ext cx="949405" cy="410369"/>
            </a:xfrm>
            <a:prstGeom prst="rect">
              <a:avLst/>
            </a:prstGeom>
            <a:noFill/>
          </p:spPr>
          <p:txBody>
            <a:bodyPr wrap="none" rtlCol="0">
              <a:spAutoFit/>
            </a:bodyPr>
            <a:lstStyle/>
            <a:p>
              <a:r>
                <a:rPr lang="en-US" altLang="zh-CN" dirty="0"/>
                <a:t>La</a:t>
              </a:r>
              <a:r>
                <a:rPr lang="zh-CN" altLang="en-US" dirty="0"/>
                <a:t>、</a:t>
              </a:r>
              <a:r>
                <a:rPr lang="en-US" altLang="zh-CN" dirty="0"/>
                <a:t>Ce</a:t>
              </a:r>
              <a:endParaRPr lang="zh-CN" altLang="en-US" dirty="0"/>
            </a:p>
          </p:txBody>
        </p:sp>
        <p:sp>
          <p:nvSpPr>
            <p:cNvPr id="1048643" name="左大括号 28"/>
            <p:cNvSpPr/>
            <p:nvPr/>
          </p:nvSpPr>
          <p:spPr>
            <a:xfrm>
              <a:off x="5712836" y="1781245"/>
              <a:ext cx="595746" cy="176587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44" name="文本框 29"/>
            <p:cNvSpPr txBox="1"/>
            <p:nvPr/>
          </p:nvSpPr>
          <p:spPr>
            <a:xfrm>
              <a:off x="6314127" y="1781245"/>
              <a:ext cx="2161276" cy="1846659"/>
            </a:xfrm>
            <a:prstGeom prst="rect">
              <a:avLst/>
            </a:prstGeom>
            <a:noFill/>
          </p:spPr>
          <p:txBody>
            <a:bodyPr wrap="none" rtlCol="0">
              <a:spAutoFit/>
            </a:bodyPr>
            <a:lstStyle/>
            <a:p>
              <a:pPr>
                <a:lnSpc>
                  <a:spcPct val="150000"/>
                </a:lnSpc>
              </a:pPr>
              <a:r>
                <a:rPr lang="zh-CN" altLang="en-US" dirty="0"/>
                <a:t>石油催化装置</a:t>
              </a:r>
              <a:endParaRPr lang="en-US" altLang="zh-CN" dirty="0"/>
            </a:p>
            <a:p>
              <a:pPr>
                <a:lnSpc>
                  <a:spcPct val="150000"/>
                </a:lnSpc>
              </a:pPr>
              <a:r>
                <a:rPr lang="zh-CN" altLang="en-US" dirty="0"/>
                <a:t>汽车催化装置</a:t>
              </a:r>
              <a:endParaRPr lang="en-US" altLang="zh-CN" dirty="0"/>
            </a:p>
            <a:p>
              <a:pPr>
                <a:lnSpc>
                  <a:spcPct val="150000"/>
                </a:lnSpc>
              </a:pPr>
              <a:r>
                <a:rPr lang="zh-CN" altLang="en-US" dirty="0"/>
                <a:t>合成橡胶催化装置</a:t>
              </a:r>
              <a:endParaRPr lang="en-US" altLang="zh-CN" dirty="0"/>
            </a:p>
            <a:p>
              <a:pPr>
                <a:lnSpc>
                  <a:spcPct val="150000"/>
                </a:lnSpc>
              </a:pPr>
              <a:r>
                <a:rPr lang="en-US" altLang="zh-CN" dirty="0" smtClean="0"/>
                <a:t>······</a:t>
              </a:r>
              <a:endParaRPr lang="zh-CN" altLang="en-US" dirty="0"/>
            </a:p>
          </p:txBody>
        </p:sp>
        <p:sp>
          <p:nvSpPr>
            <p:cNvPr id="1048645" name="文本框 30"/>
            <p:cNvSpPr txBox="1"/>
            <p:nvPr/>
          </p:nvSpPr>
          <p:spPr>
            <a:xfrm>
              <a:off x="3688891" y="2986734"/>
              <a:ext cx="1488025" cy="410369"/>
            </a:xfrm>
            <a:prstGeom prst="rect">
              <a:avLst/>
            </a:prstGeom>
            <a:noFill/>
          </p:spPr>
          <p:txBody>
            <a:bodyPr wrap="square" rtlCol="0">
              <a:spAutoFit/>
            </a:bodyPr>
            <a:lstStyle/>
            <a:p>
              <a:r>
                <a:rPr lang="en-US" altLang="zh-CN" dirty="0"/>
                <a:t>ReO1.5-10%</a:t>
              </a:r>
              <a:endParaRPr lang="zh-CN" altLang="en-US" dirty="0"/>
            </a:p>
          </p:txBody>
        </p:sp>
      </p:grpSp>
      <p:pic>
        <p:nvPicPr>
          <p:cNvPr id="2097167" name="图片 1"/>
          <p:cNvPicPr>
            <a:picLocks noChangeAspect="1"/>
          </p:cNvPicPr>
          <p:nvPr/>
        </p:nvPicPr>
        <p:blipFill>
          <a:blip r:embed="rId2"/>
          <a:stretch>
            <a:fillRect/>
          </a:stretch>
        </p:blipFill>
        <p:spPr>
          <a:xfrm>
            <a:off x="1772213" y="3131382"/>
            <a:ext cx="2410571" cy="1392994"/>
          </a:xfrm>
          <a:prstGeom prst="rect">
            <a:avLst/>
          </a:prstGeom>
        </p:spPr>
      </p:pic>
      <p:pic>
        <p:nvPicPr>
          <p:cNvPr id="2097168" name="图片 2"/>
          <p:cNvPicPr>
            <a:picLocks noChangeAspect="1"/>
          </p:cNvPicPr>
          <p:nvPr/>
        </p:nvPicPr>
        <p:blipFill>
          <a:blip r:embed="rId3"/>
          <a:stretch>
            <a:fillRect/>
          </a:stretch>
        </p:blipFill>
        <p:spPr>
          <a:xfrm>
            <a:off x="4850417" y="2972143"/>
            <a:ext cx="2598896" cy="1711469"/>
          </a:xfrm>
          <a:prstGeom prst="rect">
            <a:avLst/>
          </a:prstGeom>
        </p:spPr>
      </p:pic>
      <p:cxnSp>
        <p:nvCxnSpPr>
          <p:cNvPr id="3145739" name="直接箭头连接符 13"/>
          <p:cNvCxnSpPr>
            <a:cxnSpLocks/>
          </p:cNvCxnSpPr>
          <p:nvPr/>
        </p:nvCxnSpPr>
        <p:spPr>
          <a:xfrm>
            <a:off x="5397972" y="1921245"/>
            <a:ext cx="349280" cy="1590"/>
          </a:xfrm>
          <a:prstGeom prst="straightConnector1">
            <a:avLst/>
          </a:prstGeom>
          <a:ln w="15875">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矩形 12"/>
          <p:cNvSpPr/>
          <p:nvPr/>
        </p:nvSpPr>
        <p:spPr>
          <a:xfrm>
            <a:off x="1343146" y="235658"/>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624" name="矩形 20"/>
          <p:cNvSpPr/>
          <p:nvPr/>
        </p:nvSpPr>
        <p:spPr>
          <a:xfrm>
            <a:off x="1352737" y="752982"/>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2 .2.4</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稀土发光材料</a:t>
            </a:r>
          </a:p>
        </p:txBody>
      </p:sp>
      <p:grpSp>
        <p:nvGrpSpPr>
          <p:cNvPr id="78" name="组合 2"/>
          <p:cNvGrpSpPr/>
          <p:nvPr/>
        </p:nvGrpSpPr>
        <p:grpSpPr>
          <a:xfrm>
            <a:off x="1920589" y="1319524"/>
            <a:ext cx="4882983" cy="1384995"/>
            <a:chOff x="990747" y="1837149"/>
            <a:chExt cx="6510644" cy="1846659"/>
          </a:xfrm>
        </p:grpSpPr>
        <p:sp>
          <p:nvSpPr>
            <p:cNvPr id="1048625" name="文本框 13"/>
            <p:cNvSpPr txBox="1"/>
            <p:nvPr/>
          </p:nvSpPr>
          <p:spPr>
            <a:xfrm>
              <a:off x="1055891" y="2496149"/>
              <a:ext cx="1921893" cy="410369"/>
            </a:xfrm>
            <a:prstGeom prst="rect">
              <a:avLst/>
            </a:prstGeom>
            <a:noFill/>
            <a:ln>
              <a:solidFill>
                <a:schemeClr val="accent1"/>
              </a:solidFill>
            </a:ln>
          </p:spPr>
          <p:txBody>
            <a:bodyPr wrap="none" rtlCol="0">
              <a:spAutoFit/>
            </a:bodyPr>
            <a:lstStyle/>
            <a:p>
              <a:r>
                <a:rPr lang="zh-CN" altLang="en-US" dirty="0"/>
                <a:t>稀土高纯氧化物</a:t>
              </a:r>
            </a:p>
          </p:txBody>
        </p:sp>
        <p:sp>
          <p:nvSpPr>
            <p:cNvPr id="1048626" name="文本框 16"/>
            <p:cNvSpPr txBox="1"/>
            <p:nvPr/>
          </p:nvSpPr>
          <p:spPr>
            <a:xfrm>
              <a:off x="3484804" y="2507034"/>
              <a:ext cx="1682512" cy="410369"/>
            </a:xfrm>
            <a:prstGeom prst="rect">
              <a:avLst/>
            </a:prstGeom>
            <a:noFill/>
            <a:ln>
              <a:solidFill>
                <a:schemeClr val="accent1"/>
              </a:solidFill>
            </a:ln>
          </p:spPr>
          <p:txBody>
            <a:bodyPr wrap="none" rtlCol="0">
              <a:spAutoFit/>
            </a:bodyPr>
            <a:lstStyle/>
            <a:p>
              <a:r>
                <a:rPr lang="zh-CN" altLang="en-US" dirty="0"/>
                <a:t>稀土发光材料</a:t>
              </a:r>
            </a:p>
          </p:txBody>
        </p:sp>
        <p:cxnSp>
          <p:nvCxnSpPr>
            <p:cNvPr id="3145735" name="直接箭头连接符 18"/>
            <p:cNvCxnSpPr>
              <a:cxnSpLocks/>
            </p:cNvCxnSpPr>
            <p:nvPr/>
          </p:nvCxnSpPr>
          <p:spPr>
            <a:xfrm>
              <a:off x="3010155" y="2693210"/>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627" name="文本框 21"/>
            <p:cNvSpPr txBox="1"/>
            <p:nvPr/>
          </p:nvSpPr>
          <p:spPr>
            <a:xfrm>
              <a:off x="990747" y="2940567"/>
              <a:ext cx="2028760" cy="697626"/>
            </a:xfrm>
            <a:prstGeom prst="rect">
              <a:avLst/>
            </a:prstGeom>
            <a:noFill/>
          </p:spPr>
          <p:txBody>
            <a:bodyPr wrap="none" rtlCol="0">
              <a:spAutoFit/>
            </a:bodyPr>
            <a:lstStyle/>
            <a:p>
              <a:r>
                <a:rPr lang="en-US" altLang="zh-CN" dirty="0"/>
                <a:t>La</a:t>
              </a:r>
              <a:r>
                <a:rPr lang="zh-CN" altLang="en-US" dirty="0"/>
                <a:t>、</a:t>
              </a:r>
              <a:r>
                <a:rPr lang="en-US" altLang="zh-CN" dirty="0"/>
                <a:t>Ce</a:t>
              </a:r>
              <a:r>
                <a:rPr lang="zh-CN" altLang="en-US" dirty="0"/>
                <a:t>、</a:t>
              </a:r>
              <a:r>
                <a:rPr lang="en-US" altLang="zh-CN" dirty="0"/>
                <a:t>Y</a:t>
              </a:r>
              <a:r>
                <a:rPr lang="zh-CN" altLang="en-US" dirty="0"/>
                <a:t>、</a:t>
              </a:r>
              <a:r>
                <a:rPr lang="en-US" altLang="zh-CN" dirty="0" err="1"/>
                <a:t>Eu</a:t>
              </a:r>
              <a:r>
                <a:rPr lang="zh-CN" altLang="en-US" dirty="0"/>
                <a:t>、</a:t>
              </a:r>
              <a:endParaRPr lang="en-US" altLang="zh-CN" dirty="0"/>
            </a:p>
            <a:p>
              <a:r>
                <a:rPr lang="en-US" altLang="zh-CN" dirty="0"/>
                <a:t>Tb</a:t>
              </a:r>
              <a:r>
                <a:rPr lang="zh-CN" altLang="en-US" dirty="0"/>
                <a:t>、</a:t>
              </a:r>
              <a:r>
                <a:rPr lang="en-US" altLang="zh-CN" dirty="0" err="1"/>
                <a:t>Dy</a:t>
              </a:r>
              <a:endParaRPr lang="zh-CN" altLang="en-US" dirty="0"/>
            </a:p>
          </p:txBody>
        </p:sp>
        <p:sp>
          <p:nvSpPr>
            <p:cNvPr id="1048628" name="左大括号 23"/>
            <p:cNvSpPr/>
            <p:nvPr/>
          </p:nvSpPr>
          <p:spPr>
            <a:xfrm>
              <a:off x="5629538" y="1976832"/>
              <a:ext cx="595745" cy="150399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29" name="文本框 24"/>
            <p:cNvSpPr txBox="1"/>
            <p:nvPr/>
          </p:nvSpPr>
          <p:spPr>
            <a:xfrm>
              <a:off x="6152711" y="1837149"/>
              <a:ext cx="1348680" cy="1846659"/>
            </a:xfrm>
            <a:prstGeom prst="rect">
              <a:avLst/>
            </a:prstGeom>
            <a:noFill/>
          </p:spPr>
          <p:txBody>
            <a:bodyPr wrap="square" rtlCol="0">
              <a:spAutoFit/>
            </a:bodyPr>
            <a:lstStyle/>
            <a:p>
              <a:pPr>
                <a:lnSpc>
                  <a:spcPct val="150000"/>
                </a:lnSpc>
              </a:pPr>
              <a:r>
                <a:rPr lang="zh-CN" altLang="en-US" dirty="0"/>
                <a:t>节能灯</a:t>
              </a:r>
              <a:endParaRPr lang="en-US" altLang="zh-CN" dirty="0"/>
            </a:p>
            <a:p>
              <a:pPr>
                <a:lnSpc>
                  <a:spcPct val="150000"/>
                </a:lnSpc>
              </a:pPr>
              <a:r>
                <a:rPr lang="en-US" altLang="zh-CN" dirty="0"/>
                <a:t>Led</a:t>
              </a:r>
              <a:r>
                <a:rPr lang="zh-CN" altLang="en-US" dirty="0"/>
                <a:t>灯</a:t>
              </a:r>
              <a:endParaRPr lang="en-US" altLang="zh-CN" dirty="0"/>
            </a:p>
            <a:p>
              <a:pPr>
                <a:lnSpc>
                  <a:spcPct val="150000"/>
                </a:lnSpc>
              </a:pPr>
              <a:r>
                <a:rPr lang="zh-CN" altLang="en-US" dirty="0"/>
                <a:t>显示器</a:t>
              </a:r>
              <a:endParaRPr lang="en-US" altLang="zh-CN" dirty="0"/>
            </a:p>
            <a:p>
              <a:pPr>
                <a:lnSpc>
                  <a:spcPct val="150000"/>
                </a:lnSpc>
              </a:pPr>
              <a:r>
                <a:rPr lang="en-US" altLang="zh-CN" dirty="0" smtClean="0"/>
                <a:t>······</a:t>
              </a:r>
              <a:endParaRPr lang="zh-CN" altLang="en-US" dirty="0"/>
            </a:p>
          </p:txBody>
        </p:sp>
      </p:grpSp>
      <p:pic>
        <p:nvPicPr>
          <p:cNvPr id="2097162" name="图片 1"/>
          <p:cNvPicPr>
            <a:picLocks noChangeAspect="1"/>
          </p:cNvPicPr>
          <p:nvPr/>
        </p:nvPicPr>
        <p:blipFill>
          <a:blip r:embed="rId2"/>
          <a:stretch>
            <a:fillRect/>
          </a:stretch>
        </p:blipFill>
        <p:spPr>
          <a:xfrm>
            <a:off x="1577468" y="2951195"/>
            <a:ext cx="2414286" cy="1571429"/>
          </a:xfrm>
          <a:prstGeom prst="rect">
            <a:avLst/>
          </a:prstGeom>
        </p:spPr>
      </p:pic>
      <p:pic>
        <p:nvPicPr>
          <p:cNvPr id="2097163" name="图片 3"/>
          <p:cNvPicPr>
            <a:picLocks noChangeAspect="1"/>
          </p:cNvPicPr>
          <p:nvPr/>
        </p:nvPicPr>
        <p:blipFill>
          <a:blip r:embed="rId3"/>
          <a:stretch>
            <a:fillRect/>
          </a:stretch>
        </p:blipFill>
        <p:spPr>
          <a:xfrm>
            <a:off x="4931423" y="2951195"/>
            <a:ext cx="1921429" cy="1571429"/>
          </a:xfrm>
          <a:prstGeom prst="rect">
            <a:avLst/>
          </a:prstGeom>
        </p:spPr>
      </p:pic>
      <p:cxnSp>
        <p:nvCxnSpPr>
          <p:cNvPr id="3145736" name="直接箭头连接符 14"/>
          <p:cNvCxnSpPr>
            <a:cxnSpLocks/>
          </p:cNvCxnSpPr>
          <p:nvPr/>
        </p:nvCxnSpPr>
        <p:spPr>
          <a:xfrm>
            <a:off x="5063144" y="1985171"/>
            <a:ext cx="349280" cy="1590"/>
          </a:xfrm>
          <a:prstGeom prst="straightConnector1">
            <a:avLst/>
          </a:prstGeom>
          <a:ln w="15875">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矩形 12"/>
          <p:cNvSpPr/>
          <p:nvPr/>
        </p:nvSpPr>
        <p:spPr>
          <a:xfrm>
            <a:off x="1343146" y="235658"/>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606" name="矩形 14"/>
          <p:cNvSpPr/>
          <p:nvPr/>
        </p:nvSpPr>
        <p:spPr>
          <a:xfrm>
            <a:off x="1343146" y="797546"/>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2 .2.5</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稀土贮氢材料</a:t>
            </a:r>
          </a:p>
        </p:txBody>
      </p:sp>
      <p:grpSp>
        <p:nvGrpSpPr>
          <p:cNvPr id="72" name="组合 17"/>
          <p:cNvGrpSpPr/>
          <p:nvPr/>
        </p:nvGrpSpPr>
        <p:grpSpPr>
          <a:xfrm>
            <a:off x="1766869" y="1314128"/>
            <a:ext cx="5307205" cy="1434530"/>
            <a:chOff x="266861" y="1803717"/>
            <a:chExt cx="7076273" cy="1912706"/>
          </a:xfrm>
        </p:grpSpPr>
        <p:sp>
          <p:nvSpPr>
            <p:cNvPr id="1048607" name="文本框 22"/>
            <p:cNvSpPr txBox="1"/>
            <p:nvPr/>
          </p:nvSpPr>
          <p:spPr>
            <a:xfrm>
              <a:off x="266861" y="2481634"/>
              <a:ext cx="2640039" cy="410369"/>
            </a:xfrm>
            <a:prstGeom prst="rect">
              <a:avLst/>
            </a:prstGeom>
            <a:noFill/>
            <a:ln>
              <a:solidFill>
                <a:schemeClr val="accent1"/>
              </a:solidFill>
            </a:ln>
          </p:spPr>
          <p:txBody>
            <a:bodyPr wrap="none" rtlCol="0">
              <a:spAutoFit/>
            </a:bodyPr>
            <a:lstStyle/>
            <a:p>
              <a:r>
                <a:rPr lang="zh-CN" altLang="en-US" dirty="0"/>
                <a:t>稀土金属或稀土氧化物</a:t>
              </a:r>
            </a:p>
          </p:txBody>
        </p:sp>
        <p:sp>
          <p:nvSpPr>
            <p:cNvPr id="1048608" name="文本框 25"/>
            <p:cNvSpPr txBox="1"/>
            <p:nvPr/>
          </p:nvSpPr>
          <p:spPr>
            <a:xfrm>
              <a:off x="3509840" y="2481634"/>
              <a:ext cx="1682512" cy="410369"/>
            </a:xfrm>
            <a:prstGeom prst="rect">
              <a:avLst/>
            </a:prstGeom>
            <a:noFill/>
            <a:ln>
              <a:solidFill>
                <a:schemeClr val="accent1"/>
              </a:solidFill>
            </a:ln>
          </p:spPr>
          <p:txBody>
            <a:bodyPr wrap="none" rtlCol="0">
              <a:spAutoFit/>
            </a:bodyPr>
            <a:lstStyle/>
            <a:p>
              <a:r>
                <a:rPr lang="zh-CN" altLang="en-US" dirty="0"/>
                <a:t>稀土贮氢材料</a:t>
              </a:r>
            </a:p>
          </p:txBody>
        </p:sp>
        <p:cxnSp>
          <p:nvCxnSpPr>
            <p:cNvPr id="3145732" name="直接箭头连接符 26"/>
            <p:cNvCxnSpPr>
              <a:cxnSpLocks/>
            </p:cNvCxnSpPr>
            <p:nvPr/>
          </p:nvCxnSpPr>
          <p:spPr>
            <a:xfrm>
              <a:off x="2995636" y="2664179"/>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609" name="文本框 27"/>
            <p:cNvSpPr txBox="1"/>
            <p:nvPr/>
          </p:nvSpPr>
          <p:spPr>
            <a:xfrm>
              <a:off x="900545" y="2986734"/>
              <a:ext cx="949405" cy="410369"/>
            </a:xfrm>
            <a:prstGeom prst="rect">
              <a:avLst/>
            </a:prstGeom>
            <a:noFill/>
          </p:spPr>
          <p:txBody>
            <a:bodyPr wrap="none" rtlCol="0">
              <a:spAutoFit/>
            </a:bodyPr>
            <a:lstStyle/>
            <a:p>
              <a:r>
                <a:rPr lang="en-US" altLang="zh-CN" dirty="0"/>
                <a:t>La</a:t>
              </a:r>
              <a:r>
                <a:rPr lang="zh-CN" altLang="en-US" dirty="0"/>
                <a:t>、</a:t>
              </a:r>
              <a:r>
                <a:rPr lang="en-US" altLang="zh-CN" dirty="0"/>
                <a:t>Ce</a:t>
              </a:r>
              <a:endParaRPr lang="zh-CN" altLang="en-US" dirty="0"/>
            </a:p>
          </p:txBody>
        </p:sp>
        <p:sp>
          <p:nvSpPr>
            <p:cNvPr id="1048610" name="左大括号 28"/>
            <p:cNvSpPr/>
            <p:nvPr/>
          </p:nvSpPr>
          <p:spPr>
            <a:xfrm>
              <a:off x="5543640" y="1803717"/>
              <a:ext cx="595746" cy="1765870"/>
            </a:xfrm>
            <a:prstGeom prst="leftBrace">
              <a:avLst>
                <a:gd name="adj1" fmla="val 0"/>
                <a:gd name="adj2" fmla="val 4921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11" name="文本框 29"/>
            <p:cNvSpPr txBox="1"/>
            <p:nvPr/>
          </p:nvSpPr>
          <p:spPr>
            <a:xfrm>
              <a:off x="6139386" y="1869764"/>
              <a:ext cx="1203748" cy="1846659"/>
            </a:xfrm>
            <a:prstGeom prst="rect">
              <a:avLst/>
            </a:prstGeom>
            <a:noFill/>
          </p:spPr>
          <p:txBody>
            <a:bodyPr wrap="none" rtlCol="0">
              <a:spAutoFit/>
            </a:bodyPr>
            <a:lstStyle/>
            <a:p>
              <a:pPr>
                <a:lnSpc>
                  <a:spcPct val="150000"/>
                </a:lnSpc>
              </a:pPr>
              <a:r>
                <a:rPr lang="zh-CN" altLang="en-US" dirty="0"/>
                <a:t>充电电池</a:t>
              </a:r>
              <a:endParaRPr lang="en-US" altLang="zh-CN" dirty="0"/>
            </a:p>
            <a:p>
              <a:pPr>
                <a:lnSpc>
                  <a:spcPct val="150000"/>
                </a:lnSpc>
              </a:pPr>
              <a:r>
                <a:rPr lang="zh-CN" altLang="en-US" dirty="0"/>
                <a:t>热泵</a:t>
              </a:r>
              <a:endParaRPr lang="en-US" altLang="zh-CN" dirty="0"/>
            </a:p>
            <a:p>
              <a:pPr>
                <a:lnSpc>
                  <a:spcPct val="150000"/>
                </a:lnSpc>
              </a:pPr>
              <a:r>
                <a:rPr lang="zh-CN" altLang="en-US" dirty="0"/>
                <a:t>传感器</a:t>
              </a:r>
              <a:endParaRPr lang="en-US" altLang="zh-CN" dirty="0"/>
            </a:p>
            <a:p>
              <a:pPr>
                <a:lnSpc>
                  <a:spcPct val="150000"/>
                </a:lnSpc>
              </a:pPr>
              <a:r>
                <a:rPr lang="en-US" altLang="zh-CN" dirty="0" smtClean="0"/>
                <a:t>······</a:t>
              </a:r>
              <a:endParaRPr lang="zh-CN" altLang="en-US" dirty="0"/>
            </a:p>
          </p:txBody>
        </p:sp>
      </p:grpSp>
      <p:pic>
        <p:nvPicPr>
          <p:cNvPr id="2097157" name="图片 1"/>
          <p:cNvPicPr>
            <a:picLocks noChangeAspect="1"/>
          </p:cNvPicPr>
          <p:nvPr/>
        </p:nvPicPr>
        <p:blipFill>
          <a:blip r:embed="rId2"/>
          <a:stretch>
            <a:fillRect/>
          </a:stretch>
        </p:blipFill>
        <p:spPr>
          <a:xfrm>
            <a:off x="1498123" y="2774276"/>
            <a:ext cx="2614286" cy="1900000"/>
          </a:xfrm>
          <a:prstGeom prst="rect">
            <a:avLst/>
          </a:prstGeom>
        </p:spPr>
      </p:pic>
      <p:pic>
        <p:nvPicPr>
          <p:cNvPr id="2097158" name="图片 2"/>
          <p:cNvPicPr>
            <a:picLocks noChangeAspect="1"/>
          </p:cNvPicPr>
          <p:nvPr/>
        </p:nvPicPr>
        <p:blipFill>
          <a:blip r:embed="rId3"/>
          <a:stretch>
            <a:fillRect/>
          </a:stretch>
        </p:blipFill>
        <p:spPr>
          <a:xfrm>
            <a:off x="4410076" y="2774276"/>
            <a:ext cx="2355266" cy="1838663"/>
          </a:xfrm>
          <a:prstGeom prst="rect">
            <a:avLst/>
          </a:prstGeom>
        </p:spPr>
      </p:pic>
      <p:cxnSp>
        <p:nvCxnSpPr>
          <p:cNvPr id="3145733" name="直接箭头连接符 13"/>
          <p:cNvCxnSpPr>
            <a:cxnSpLocks/>
          </p:cNvCxnSpPr>
          <p:nvPr/>
        </p:nvCxnSpPr>
        <p:spPr>
          <a:xfrm>
            <a:off x="5509157" y="1959703"/>
            <a:ext cx="349280" cy="1590"/>
          </a:xfrm>
          <a:prstGeom prst="straightConnector1">
            <a:avLst/>
          </a:prstGeom>
          <a:ln w="15875">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矩形 12"/>
          <p:cNvSpPr/>
          <p:nvPr/>
        </p:nvSpPr>
        <p:spPr>
          <a:xfrm>
            <a:off x="1343146" y="235658"/>
            <a:ext cx="269689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1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589" name="矩形 14"/>
          <p:cNvSpPr/>
          <p:nvPr/>
        </p:nvSpPr>
        <p:spPr>
          <a:xfrm>
            <a:off x="1343146" y="797546"/>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2 .2.6</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稀土陶瓷材料</a:t>
            </a:r>
          </a:p>
        </p:txBody>
      </p:sp>
      <p:grpSp>
        <p:nvGrpSpPr>
          <p:cNvPr id="40" name="组合 17"/>
          <p:cNvGrpSpPr/>
          <p:nvPr/>
        </p:nvGrpSpPr>
        <p:grpSpPr>
          <a:xfrm>
            <a:off x="1693534" y="1118456"/>
            <a:ext cx="5538539" cy="1708160"/>
            <a:chOff x="266860" y="1604471"/>
            <a:chExt cx="7384718" cy="2277546"/>
          </a:xfrm>
        </p:grpSpPr>
        <p:sp>
          <p:nvSpPr>
            <p:cNvPr id="1048590" name="文本框 22"/>
            <p:cNvSpPr txBox="1"/>
            <p:nvPr/>
          </p:nvSpPr>
          <p:spPr>
            <a:xfrm>
              <a:off x="266860" y="2481634"/>
              <a:ext cx="1776999" cy="410369"/>
            </a:xfrm>
            <a:prstGeom prst="rect">
              <a:avLst/>
            </a:prstGeom>
            <a:noFill/>
            <a:ln>
              <a:solidFill>
                <a:schemeClr val="accent1"/>
              </a:solidFill>
            </a:ln>
          </p:spPr>
          <p:txBody>
            <a:bodyPr wrap="square" rtlCol="0">
              <a:spAutoFit/>
            </a:bodyPr>
            <a:lstStyle/>
            <a:p>
              <a:pPr algn="ctr"/>
              <a:r>
                <a:rPr lang="zh-CN" altLang="en-US" dirty="0"/>
                <a:t> 稀土氧化物</a:t>
              </a:r>
            </a:p>
          </p:txBody>
        </p:sp>
        <p:sp>
          <p:nvSpPr>
            <p:cNvPr id="1048591" name="文本框 25"/>
            <p:cNvSpPr txBox="1"/>
            <p:nvPr/>
          </p:nvSpPr>
          <p:spPr>
            <a:xfrm>
              <a:off x="2643813" y="2481633"/>
              <a:ext cx="2450200" cy="410369"/>
            </a:xfrm>
            <a:prstGeom prst="rect">
              <a:avLst/>
            </a:prstGeom>
            <a:noFill/>
            <a:ln>
              <a:solidFill>
                <a:schemeClr val="accent1"/>
              </a:solidFill>
            </a:ln>
          </p:spPr>
          <p:txBody>
            <a:bodyPr wrap="square" rtlCol="0">
              <a:spAutoFit/>
            </a:bodyPr>
            <a:lstStyle/>
            <a:p>
              <a:r>
                <a:rPr lang="zh-CN" altLang="en-US" dirty="0"/>
                <a:t>稀土玻璃、陶瓷材料</a:t>
              </a:r>
            </a:p>
          </p:txBody>
        </p:sp>
        <p:cxnSp>
          <p:nvCxnSpPr>
            <p:cNvPr id="3145728" name="直接箭头连接符 26"/>
            <p:cNvCxnSpPr>
              <a:cxnSpLocks/>
            </p:cNvCxnSpPr>
            <p:nvPr/>
          </p:nvCxnSpPr>
          <p:spPr>
            <a:xfrm>
              <a:off x="2125498" y="2664180"/>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592" name="左大括号 28"/>
            <p:cNvSpPr/>
            <p:nvPr/>
          </p:nvSpPr>
          <p:spPr>
            <a:xfrm>
              <a:off x="5577544" y="1761558"/>
              <a:ext cx="595746" cy="1765870"/>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593" name="文本框 29"/>
            <p:cNvSpPr txBox="1"/>
            <p:nvPr/>
          </p:nvSpPr>
          <p:spPr>
            <a:xfrm>
              <a:off x="6173289" y="1604471"/>
              <a:ext cx="1478289" cy="2277546"/>
            </a:xfrm>
            <a:prstGeom prst="rect">
              <a:avLst/>
            </a:prstGeom>
            <a:noFill/>
          </p:spPr>
          <p:txBody>
            <a:bodyPr wrap="square" rtlCol="0">
              <a:spAutoFit/>
            </a:bodyPr>
            <a:lstStyle/>
            <a:p>
              <a:pPr>
                <a:lnSpc>
                  <a:spcPct val="150000"/>
                </a:lnSpc>
              </a:pPr>
              <a:r>
                <a:rPr lang="zh-CN" altLang="en-US" dirty="0"/>
                <a:t>照相机</a:t>
              </a:r>
              <a:endParaRPr lang="en-US" altLang="zh-CN" dirty="0"/>
            </a:p>
            <a:p>
              <a:pPr>
                <a:lnSpc>
                  <a:spcPct val="150000"/>
                </a:lnSpc>
              </a:pPr>
              <a:r>
                <a:rPr lang="zh-CN" altLang="en-US" dirty="0"/>
                <a:t>复印机</a:t>
              </a:r>
              <a:endParaRPr lang="en-US" altLang="zh-CN" dirty="0"/>
            </a:p>
            <a:p>
              <a:pPr>
                <a:lnSpc>
                  <a:spcPct val="150000"/>
                </a:lnSpc>
              </a:pPr>
              <a:r>
                <a:rPr lang="zh-CN" altLang="en-US" dirty="0"/>
                <a:t>光纤</a:t>
              </a:r>
              <a:endParaRPr lang="en-US" altLang="zh-CN" dirty="0"/>
            </a:p>
            <a:p>
              <a:pPr>
                <a:lnSpc>
                  <a:spcPct val="150000"/>
                </a:lnSpc>
              </a:pPr>
              <a:r>
                <a:rPr lang="zh-CN" altLang="en-US" dirty="0"/>
                <a:t>功能陶瓷</a:t>
              </a:r>
              <a:endParaRPr lang="en-US" altLang="zh-CN" dirty="0"/>
            </a:p>
            <a:p>
              <a:pPr>
                <a:lnSpc>
                  <a:spcPct val="150000"/>
                </a:lnSpc>
              </a:pPr>
              <a:r>
                <a:rPr lang="en-US" altLang="zh-CN" dirty="0" smtClean="0"/>
                <a:t>······</a:t>
              </a:r>
              <a:endParaRPr lang="zh-CN" altLang="en-US" dirty="0"/>
            </a:p>
          </p:txBody>
        </p:sp>
      </p:grpSp>
      <p:sp>
        <p:nvSpPr>
          <p:cNvPr id="1048594" name="文本框 10"/>
          <p:cNvSpPr txBox="1"/>
          <p:nvPr/>
        </p:nvSpPr>
        <p:spPr>
          <a:xfrm>
            <a:off x="1653393" y="2201468"/>
            <a:ext cx="1443344" cy="500137"/>
          </a:xfrm>
          <a:prstGeom prst="rect">
            <a:avLst/>
          </a:prstGeom>
          <a:noFill/>
        </p:spPr>
        <p:txBody>
          <a:bodyPr wrap="none" lIns="68580" tIns="34290" rIns="68580" bIns="34290" rtlCol="0">
            <a:spAutoFit/>
          </a:bodyPr>
          <a:lstStyle/>
          <a:p>
            <a:r>
              <a:rPr lang="en-US" altLang="zh-CN" dirty="0"/>
              <a:t>La</a:t>
            </a:r>
            <a:r>
              <a:rPr lang="zh-CN" altLang="en-US" dirty="0"/>
              <a:t>、</a:t>
            </a:r>
            <a:r>
              <a:rPr lang="en-US" altLang="zh-CN" dirty="0"/>
              <a:t>Ce</a:t>
            </a:r>
            <a:r>
              <a:rPr lang="zh-CN" altLang="en-US" dirty="0"/>
              <a:t>、</a:t>
            </a:r>
            <a:r>
              <a:rPr lang="en-US" altLang="zh-CN" dirty="0"/>
              <a:t>Y</a:t>
            </a:r>
            <a:r>
              <a:rPr lang="zh-CN" altLang="en-US" dirty="0"/>
              <a:t>、</a:t>
            </a:r>
            <a:r>
              <a:rPr lang="en-US" altLang="zh-CN" dirty="0" err="1"/>
              <a:t>Er</a:t>
            </a:r>
            <a:r>
              <a:rPr lang="zh-CN" altLang="en-US" dirty="0"/>
              <a:t>、</a:t>
            </a:r>
            <a:endParaRPr lang="en-US" altLang="zh-CN" dirty="0"/>
          </a:p>
          <a:p>
            <a:r>
              <a:rPr lang="en-US" altLang="zh-CN" dirty="0" err="1"/>
              <a:t>Pr</a:t>
            </a:r>
            <a:r>
              <a:rPr lang="zh-CN" altLang="en-US" dirty="0"/>
              <a:t>、</a:t>
            </a:r>
            <a:r>
              <a:rPr lang="en-US" altLang="zh-CN" dirty="0"/>
              <a:t>Tb</a:t>
            </a:r>
            <a:r>
              <a:rPr lang="zh-CN" altLang="en-US" dirty="0"/>
              <a:t>、</a:t>
            </a:r>
            <a:r>
              <a:rPr lang="en-US" altLang="zh-CN" dirty="0" err="1"/>
              <a:t>Dy</a:t>
            </a:r>
            <a:r>
              <a:rPr lang="zh-CN" altLang="en-US" dirty="0"/>
              <a:t>、</a:t>
            </a:r>
            <a:r>
              <a:rPr lang="en-US" altLang="zh-CN" dirty="0" err="1"/>
              <a:t>Nd</a:t>
            </a:r>
            <a:endParaRPr lang="zh-CN" altLang="en-US" dirty="0"/>
          </a:p>
        </p:txBody>
      </p:sp>
      <p:pic>
        <p:nvPicPr>
          <p:cNvPr id="2097152" name="图片 1"/>
          <p:cNvPicPr>
            <a:picLocks noChangeAspect="1"/>
          </p:cNvPicPr>
          <p:nvPr/>
        </p:nvPicPr>
        <p:blipFill>
          <a:blip r:embed="rId2"/>
          <a:stretch>
            <a:fillRect/>
          </a:stretch>
        </p:blipFill>
        <p:spPr>
          <a:xfrm>
            <a:off x="1284449" y="3151921"/>
            <a:ext cx="1407143" cy="1228571"/>
          </a:xfrm>
          <a:prstGeom prst="rect">
            <a:avLst/>
          </a:prstGeom>
        </p:spPr>
      </p:pic>
      <p:pic>
        <p:nvPicPr>
          <p:cNvPr id="2097153" name="图片 2"/>
          <p:cNvPicPr>
            <a:picLocks noChangeAspect="1"/>
          </p:cNvPicPr>
          <p:nvPr/>
        </p:nvPicPr>
        <p:blipFill>
          <a:blip r:embed="rId3"/>
          <a:stretch>
            <a:fillRect/>
          </a:stretch>
        </p:blipFill>
        <p:spPr>
          <a:xfrm>
            <a:off x="3162967" y="3096949"/>
            <a:ext cx="2183018" cy="1480039"/>
          </a:xfrm>
          <a:prstGeom prst="rect">
            <a:avLst/>
          </a:prstGeom>
        </p:spPr>
      </p:pic>
      <p:pic>
        <p:nvPicPr>
          <p:cNvPr id="2097154" name="图片 3"/>
          <p:cNvPicPr>
            <a:picLocks noChangeAspect="1"/>
          </p:cNvPicPr>
          <p:nvPr/>
        </p:nvPicPr>
        <p:blipFill>
          <a:blip r:embed="rId4"/>
          <a:stretch>
            <a:fillRect/>
          </a:stretch>
        </p:blipFill>
        <p:spPr>
          <a:xfrm>
            <a:off x="6045961" y="3072858"/>
            <a:ext cx="2114400" cy="1504130"/>
          </a:xfrm>
          <a:prstGeom prst="rect">
            <a:avLst/>
          </a:prstGeom>
        </p:spPr>
      </p:pic>
      <p:cxnSp>
        <p:nvCxnSpPr>
          <p:cNvPr id="3145729" name="直接箭头连接符 13"/>
          <p:cNvCxnSpPr>
            <a:cxnSpLocks/>
          </p:cNvCxnSpPr>
          <p:nvPr/>
        </p:nvCxnSpPr>
        <p:spPr>
          <a:xfrm>
            <a:off x="5336600" y="1902845"/>
            <a:ext cx="349280" cy="1590"/>
          </a:xfrm>
          <a:prstGeom prst="straightConnector1">
            <a:avLst/>
          </a:prstGeom>
          <a:ln w="15875">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矩形 12"/>
          <p:cNvSpPr/>
          <p:nvPr/>
        </p:nvSpPr>
        <p:spPr>
          <a:xfrm>
            <a:off x="1343146" y="235658"/>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596" name="矩形 14"/>
          <p:cNvSpPr/>
          <p:nvPr/>
        </p:nvSpPr>
        <p:spPr>
          <a:xfrm>
            <a:off x="1343146" y="797546"/>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2 .2.7</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稀土冶金材料</a:t>
            </a:r>
          </a:p>
        </p:txBody>
      </p:sp>
      <p:grpSp>
        <p:nvGrpSpPr>
          <p:cNvPr id="69" name="组合 17"/>
          <p:cNvGrpSpPr/>
          <p:nvPr/>
        </p:nvGrpSpPr>
        <p:grpSpPr>
          <a:xfrm>
            <a:off x="1618570" y="1330501"/>
            <a:ext cx="5676214" cy="1708160"/>
            <a:chOff x="266858" y="1781367"/>
            <a:chExt cx="7125821" cy="1934346"/>
          </a:xfrm>
        </p:grpSpPr>
        <p:sp>
          <p:nvSpPr>
            <p:cNvPr id="1048597" name="文本框 22"/>
            <p:cNvSpPr txBox="1"/>
            <p:nvPr/>
          </p:nvSpPr>
          <p:spPr>
            <a:xfrm>
              <a:off x="266858" y="2143599"/>
              <a:ext cx="1790578" cy="1080445"/>
            </a:xfrm>
            <a:prstGeom prst="rect">
              <a:avLst/>
            </a:prstGeom>
            <a:noFill/>
            <a:ln>
              <a:solidFill>
                <a:schemeClr val="accent1"/>
              </a:solidFill>
            </a:ln>
          </p:spPr>
          <p:txBody>
            <a:bodyPr wrap="square" rtlCol="0">
              <a:spAutoFit/>
            </a:bodyPr>
            <a:lstStyle/>
            <a:p>
              <a:pPr algn="ctr"/>
              <a:r>
                <a:rPr lang="zh-CN" altLang="en-US" dirty="0"/>
                <a:t> 稀土金属、</a:t>
              </a:r>
              <a:endParaRPr lang="en-US" altLang="zh-CN" dirty="0"/>
            </a:p>
            <a:p>
              <a:pPr algn="ctr"/>
              <a:r>
                <a:rPr lang="zh-CN" altLang="en-US" dirty="0"/>
                <a:t>稀土合金、稀土硅铁</a:t>
              </a:r>
              <a:r>
                <a:rPr lang="zh-CN" altLang="en-US" dirty="0" smtClean="0"/>
                <a:t>合金</a:t>
              </a:r>
              <a:endParaRPr lang="en-US" altLang="zh-CN" dirty="0" smtClean="0"/>
            </a:p>
            <a:p>
              <a:pPr algn="ctr"/>
              <a:endParaRPr lang="zh-CN" altLang="en-US" dirty="0"/>
            </a:p>
          </p:txBody>
        </p:sp>
        <p:sp>
          <p:nvSpPr>
            <p:cNvPr id="1048598" name="文本框 25"/>
            <p:cNvSpPr txBox="1"/>
            <p:nvPr/>
          </p:nvSpPr>
          <p:spPr>
            <a:xfrm>
              <a:off x="2791599" y="2232251"/>
              <a:ext cx="2450200" cy="836474"/>
            </a:xfrm>
            <a:prstGeom prst="rect">
              <a:avLst/>
            </a:prstGeom>
            <a:noFill/>
            <a:ln>
              <a:solidFill>
                <a:schemeClr val="accent1"/>
              </a:solidFill>
            </a:ln>
          </p:spPr>
          <p:txBody>
            <a:bodyPr wrap="square" rtlCol="0">
              <a:spAutoFit/>
            </a:bodyPr>
            <a:lstStyle/>
            <a:p>
              <a:r>
                <a:rPr lang="zh-CN" altLang="en-US" dirty="0"/>
                <a:t>稀土球化剂（包芯线）</a:t>
              </a:r>
              <a:endParaRPr lang="en-US" altLang="zh-CN" dirty="0"/>
            </a:p>
            <a:p>
              <a:r>
                <a:rPr lang="zh-CN" altLang="en-US" dirty="0"/>
                <a:t>稀土蠕化剂（包芯线）</a:t>
              </a:r>
              <a:endParaRPr lang="en-US" altLang="zh-CN" dirty="0"/>
            </a:p>
            <a:p>
              <a:r>
                <a:rPr lang="zh-CN" altLang="en-US" dirty="0"/>
                <a:t>稀土变质剂（包芯线）</a:t>
              </a:r>
            </a:p>
          </p:txBody>
        </p:sp>
        <p:cxnSp>
          <p:nvCxnSpPr>
            <p:cNvPr id="3145730" name="直接箭头连接符 26"/>
            <p:cNvCxnSpPr>
              <a:cxnSpLocks/>
            </p:cNvCxnSpPr>
            <p:nvPr/>
          </p:nvCxnSpPr>
          <p:spPr>
            <a:xfrm>
              <a:off x="2212586" y="2664180"/>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599" name="左大括号 28"/>
            <p:cNvSpPr/>
            <p:nvPr/>
          </p:nvSpPr>
          <p:spPr>
            <a:xfrm>
              <a:off x="5624871" y="1850270"/>
              <a:ext cx="595746" cy="1765870"/>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00" name="文本框 29"/>
            <p:cNvSpPr txBox="1"/>
            <p:nvPr/>
          </p:nvSpPr>
          <p:spPr>
            <a:xfrm>
              <a:off x="6259306" y="1781367"/>
              <a:ext cx="1133373" cy="1934346"/>
            </a:xfrm>
            <a:prstGeom prst="rect">
              <a:avLst/>
            </a:prstGeom>
            <a:noFill/>
          </p:spPr>
          <p:txBody>
            <a:bodyPr wrap="none" rtlCol="0">
              <a:spAutoFit/>
            </a:bodyPr>
            <a:lstStyle/>
            <a:p>
              <a:pPr>
                <a:lnSpc>
                  <a:spcPct val="150000"/>
                </a:lnSpc>
              </a:pPr>
              <a:r>
                <a:rPr lang="zh-CN" altLang="en-US" dirty="0" smtClean="0"/>
                <a:t>球墨铸铁</a:t>
              </a:r>
              <a:endParaRPr lang="en-US" altLang="zh-CN" dirty="0"/>
            </a:p>
            <a:p>
              <a:pPr>
                <a:lnSpc>
                  <a:spcPct val="150000"/>
                </a:lnSpc>
              </a:pPr>
              <a:r>
                <a:rPr lang="zh-CN" altLang="en-US" dirty="0"/>
                <a:t>蠕墨铸铁</a:t>
              </a:r>
              <a:endParaRPr lang="en-US" altLang="zh-CN" dirty="0"/>
            </a:p>
            <a:p>
              <a:pPr>
                <a:lnSpc>
                  <a:spcPct val="150000"/>
                </a:lnSpc>
              </a:pPr>
              <a:r>
                <a:rPr lang="zh-CN" altLang="en-US" dirty="0"/>
                <a:t>合金铸铁</a:t>
              </a:r>
              <a:endParaRPr lang="en-US" altLang="zh-CN" dirty="0"/>
            </a:p>
            <a:p>
              <a:pPr>
                <a:lnSpc>
                  <a:spcPct val="150000"/>
                </a:lnSpc>
              </a:pPr>
              <a:r>
                <a:rPr lang="zh-CN" altLang="en-US" dirty="0"/>
                <a:t>耐磨铸铁</a:t>
              </a:r>
              <a:endParaRPr lang="en-US" altLang="zh-CN" dirty="0"/>
            </a:p>
            <a:p>
              <a:pPr>
                <a:lnSpc>
                  <a:spcPct val="150000"/>
                </a:lnSpc>
              </a:pPr>
              <a:r>
                <a:rPr lang="en-US" altLang="zh-CN" dirty="0" smtClean="0"/>
                <a:t>······</a:t>
              </a:r>
              <a:endParaRPr lang="zh-CN" altLang="en-US" dirty="0"/>
            </a:p>
          </p:txBody>
        </p:sp>
      </p:grpSp>
      <p:sp>
        <p:nvSpPr>
          <p:cNvPr id="1048601" name="文本框 10"/>
          <p:cNvSpPr txBox="1"/>
          <p:nvPr/>
        </p:nvSpPr>
        <p:spPr>
          <a:xfrm>
            <a:off x="1832780" y="2288553"/>
            <a:ext cx="933589" cy="284693"/>
          </a:xfrm>
          <a:prstGeom prst="rect">
            <a:avLst/>
          </a:prstGeom>
          <a:noFill/>
        </p:spPr>
        <p:txBody>
          <a:bodyPr wrap="none" lIns="68580" tIns="34290" rIns="68580" bIns="34290" rtlCol="0">
            <a:spAutoFit/>
          </a:bodyPr>
          <a:lstStyle/>
          <a:p>
            <a:r>
              <a:rPr lang="en-US" altLang="zh-CN" dirty="0"/>
              <a:t>La</a:t>
            </a:r>
            <a:r>
              <a:rPr lang="zh-CN" altLang="en-US" dirty="0"/>
              <a:t>、</a:t>
            </a:r>
            <a:r>
              <a:rPr lang="en-US" altLang="zh-CN" dirty="0"/>
              <a:t>Ce</a:t>
            </a:r>
            <a:r>
              <a:rPr lang="zh-CN" altLang="en-US" dirty="0"/>
              <a:t>、</a:t>
            </a:r>
            <a:r>
              <a:rPr lang="en-US" altLang="zh-CN" dirty="0"/>
              <a:t>Y</a:t>
            </a:r>
            <a:endParaRPr lang="zh-CN" altLang="en-US" dirty="0"/>
          </a:p>
        </p:txBody>
      </p:sp>
      <p:sp>
        <p:nvSpPr>
          <p:cNvPr id="1048602" name="矩形 1"/>
          <p:cNvSpPr/>
          <p:nvPr/>
        </p:nvSpPr>
        <p:spPr>
          <a:xfrm>
            <a:off x="1559869" y="1201696"/>
            <a:ext cx="1485022" cy="300083"/>
          </a:xfrm>
          <a:prstGeom prst="rect">
            <a:avLst/>
          </a:prstGeom>
        </p:spPr>
        <p:txBody>
          <a:bodyPr wrap="none" lIns="68580" tIns="34290" rIns="68580" bIns="34290">
            <a:spAutoFit/>
          </a:bodyPr>
          <a:lstStyle/>
          <a:p>
            <a:r>
              <a:rPr lang="zh-CN" altLang="en-US" sz="1500" dirty="0">
                <a:solidFill>
                  <a:srgbClr val="002060"/>
                </a:solidFill>
                <a:latin typeface="Times New Roman" pitchFamily="18" charset="0"/>
                <a:ea typeface="华文新魏" panose="02010800040101010101" pitchFamily="2" charset="-122"/>
                <a:cs typeface="Times New Roman" pitchFamily="18" charset="0"/>
              </a:rPr>
              <a:t>稀土铁用添加剂</a:t>
            </a:r>
            <a:endParaRPr lang="zh-CN" altLang="en-US" sz="1500" dirty="0"/>
          </a:p>
        </p:txBody>
      </p:sp>
      <p:grpSp>
        <p:nvGrpSpPr>
          <p:cNvPr id="70" name="组合 11"/>
          <p:cNvGrpSpPr/>
          <p:nvPr/>
        </p:nvGrpSpPr>
        <p:grpSpPr>
          <a:xfrm>
            <a:off x="866407" y="2829066"/>
            <a:ext cx="2437902" cy="1902000"/>
            <a:chOff x="445363" y="3558080"/>
            <a:chExt cx="3424140" cy="3036474"/>
          </a:xfrm>
        </p:grpSpPr>
        <p:pic>
          <p:nvPicPr>
            <p:cNvPr id="2097155" name="图片 13"/>
            <p:cNvPicPr>
              <a:picLocks noChangeAspect="1"/>
            </p:cNvPicPr>
            <p:nvPr/>
          </p:nvPicPr>
          <p:blipFill>
            <a:blip r:embed="rId2"/>
            <a:stretch>
              <a:fillRect/>
            </a:stretch>
          </p:blipFill>
          <p:spPr>
            <a:xfrm>
              <a:off x="445363" y="3558080"/>
              <a:ext cx="3424140" cy="2533864"/>
            </a:xfrm>
            <a:prstGeom prst="rect">
              <a:avLst/>
            </a:prstGeom>
          </p:spPr>
        </p:pic>
        <p:sp>
          <p:nvSpPr>
            <p:cNvPr id="1048603" name="矩形 15"/>
            <p:cNvSpPr/>
            <p:nvPr/>
          </p:nvSpPr>
          <p:spPr>
            <a:xfrm>
              <a:off x="1603435" y="6103199"/>
              <a:ext cx="1268038" cy="491355"/>
            </a:xfrm>
            <a:prstGeom prst="rect">
              <a:avLst/>
            </a:prstGeom>
          </p:spPr>
          <p:txBody>
            <a:bodyPr wrap="none">
              <a:spAutoFit/>
            </a:bodyPr>
            <a:lstStyle/>
            <a:p>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块状产品</a:t>
              </a:r>
            </a:p>
          </p:txBody>
        </p:sp>
      </p:grpSp>
      <p:sp>
        <p:nvSpPr>
          <p:cNvPr id="1048604" name="矩形 16"/>
          <p:cNvSpPr/>
          <p:nvPr/>
        </p:nvSpPr>
        <p:spPr>
          <a:xfrm>
            <a:off x="4006751" y="4601210"/>
            <a:ext cx="1036181" cy="284693"/>
          </a:xfrm>
          <a:prstGeom prst="rect">
            <a:avLst/>
          </a:prstGeom>
        </p:spPr>
        <p:txBody>
          <a:bodyPr wrap="none" lIns="68580" tIns="34290" rIns="68580" bIns="34290">
            <a:spAutoFit/>
          </a:bodyPr>
          <a:lstStyle/>
          <a:p>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包芯线产品</a:t>
            </a:r>
          </a:p>
        </p:txBody>
      </p:sp>
      <p:pic>
        <p:nvPicPr>
          <p:cNvPr id="2097156" name="Picture 17" descr="D:\E-back\龙钇公司材料\公司图片\产品图片\包芯线产品d.jpg"/>
          <p:cNvPicPr>
            <a:picLocks noChangeAspect="1" noChangeArrowheads="1"/>
          </p:cNvPicPr>
          <p:nvPr/>
        </p:nvPicPr>
        <p:blipFill>
          <a:blip r:embed="rId3" cstate="print"/>
          <a:srcRect b="21193"/>
          <a:stretch>
            <a:fillRect/>
          </a:stretch>
        </p:blipFill>
        <p:spPr bwMode="auto">
          <a:xfrm>
            <a:off x="3666233" y="2831942"/>
            <a:ext cx="1970848" cy="1769269"/>
          </a:xfrm>
          <a:prstGeom prst="rect">
            <a:avLst/>
          </a:prstGeom>
          <a:noFill/>
          <a:ln>
            <a:noFill/>
          </a:ln>
        </p:spPr>
      </p:pic>
      <p:cxnSp>
        <p:nvCxnSpPr>
          <p:cNvPr id="3145731" name="直接箭头连接符 19"/>
          <p:cNvCxnSpPr>
            <a:cxnSpLocks/>
          </p:cNvCxnSpPr>
          <p:nvPr/>
        </p:nvCxnSpPr>
        <p:spPr>
          <a:xfrm>
            <a:off x="5596702" y="2171039"/>
            <a:ext cx="349280" cy="1590"/>
          </a:xfrm>
          <a:prstGeom prst="straightConnector1">
            <a:avLst/>
          </a:prstGeom>
          <a:ln w="15875">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矩形 12"/>
          <p:cNvSpPr/>
          <p:nvPr/>
        </p:nvSpPr>
        <p:spPr>
          <a:xfrm>
            <a:off x="794919" y="153849"/>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613" name="矩形 14"/>
          <p:cNvSpPr/>
          <p:nvPr/>
        </p:nvSpPr>
        <p:spPr>
          <a:xfrm>
            <a:off x="794918" y="626743"/>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2 .2.7</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稀土冶金材料</a:t>
            </a:r>
          </a:p>
        </p:txBody>
      </p:sp>
      <p:grpSp>
        <p:nvGrpSpPr>
          <p:cNvPr id="74" name="组合 17"/>
          <p:cNvGrpSpPr/>
          <p:nvPr/>
        </p:nvGrpSpPr>
        <p:grpSpPr>
          <a:xfrm>
            <a:off x="1299262" y="888531"/>
            <a:ext cx="5864280" cy="2031325"/>
            <a:chOff x="284710" y="1519794"/>
            <a:chExt cx="6507796" cy="2708433"/>
          </a:xfrm>
        </p:grpSpPr>
        <p:sp>
          <p:nvSpPr>
            <p:cNvPr id="1048614" name="文本框 22"/>
            <p:cNvSpPr txBox="1"/>
            <p:nvPr/>
          </p:nvSpPr>
          <p:spPr>
            <a:xfrm>
              <a:off x="284710" y="2404667"/>
              <a:ext cx="1776999" cy="984885"/>
            </a:xfrm>
            <a:prstGeom prst="rect">
              <a:avLst/>
            </a:prstGeom>
            <a:noFill/>
            <a:ln>
              <a:solidFill>
                <a:schemeClr val="accent1"/>
              </a:solidFill>
            </a:ln>
          </p:spPr>
          <p:txBody>
            <a:bodyPr wrap="square" rtlCol="0">
              <a:spAutoFit/>
            </a:bodyPr>
            <a:lstStyle/>
            <a:p>
              <a:pPr algn="ctr"/>
              <a:r>
                <a:rPr lang="zh-CN" altLang="en-US" dirty="0"/>
                <a:t> 稀土金属、</a:t>
              </a:r>
              <a:endParaRPr lang="en-US" altLang="zh-CN" dirty="0"/>
            </a:p>
            <a:p>
              <a:pPr algn="ctr"/>
              <a:r>
                <a:rPr lang="zh-CN" altLang="en-US" dirty="0"/>
                <a:t>稀土合金、稀土硅铁合金</a:t>
              </a:r>
            </a:p>
          </p:txBody>
        </p:sp>
        <p:sp>
          <p:nvSpPr>
            <p:cNvPr id="1048615" name="文本框 25"/>
            <p:cNvSpPr txBox="1"/>
            <p:nvPr/>
          </p:nvSpPr>
          <p:spPr>
            <a:xfrm>
              <a:off x="2847019" y="2218390"/>
              <a:ext cx="2450200" cy="1272143"/>
            </a:xfrm>
            <a:prstGeom prst="rect">
              <a:avLst/>
            </a:prstGeom>
            <a:noFill/>
            <a:ln>
              <a:solidFill>
                <a:schemeClr val="accent1"/>
              </a:solidFill>
            </a:ln>
          </p:spPr>
          <p:txBody>
            <a:bodyPr wrap="square" rtlCol="0">
              <a:spAutoFit/>
            </a:bodyPr>
            <a:lstStyle/>
            <a:p>
              <a:r>
                <a:rPr lang="zh-CN" altLang="en-US" dirty="0"/>
                <a:t>稀土金属丝</a:t>
              </a:r>
              <a:endParaRPr lang="en-US" altLang="zh-CN" dirty="0"/>
            </a:p>
            <a:p>
              <a:r>
                <a:rPr lang="zh-CN" altLang="en-US" dirty="0"/>
                <a:t>高纯稀土金属、合金</a:t>
              </a:r>
              <a:endParaRPr lang="en-US" altLang="zh-CN" dirty="0"/>
            </a:p>
            <a:p>
              <a:r>
                <a:rPr lang="zh-CN" altLang="en-US" dirty="0"/>
                <a:t>稀土合金包芯线</a:t>
              </a:r>
              <a:endParaRPr lang="en-US" altLang="zh-CN" dirty="0"/>
            </a:p>
            <a:p>
              <a:r>
                <a:rPr lang="zh-CN" altLang="en-US" dirty="0"/>
                <a:t>稀土硅铁合金（包芯线）</a:t>
              </a:r>
            </a:p>
          </p:txBody>
        </p:sp>
        <p:cxnSp>
          <p:nvCxnSpPr>
            <p:cNvPr id="3145734" name="直接箭头连接符 26"/>
            <p:cNvCxnSpPr>
              <a:cxnSpLocks/>
            </p:cNvCxnSpPr>
            <p:nvPr/>
          </p:nvCxnSpPr>
          <p:spPr>
            <a:xfrm>
              <a:off x="2221510" y="2816335"/>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616" name="左大括号 28"/>
            <p:cNvSpPr/>
            <p:nvPr/>
          </p:nvSpPr>
          <p:spPr>
            <a:xfrm>
              <a:off x="5367625" y="1788069"/>
              <a:ext cx="465706" cy="2156526"/>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17" name="文本框 29"/>
            <p:cNvSpPr txBox="1"/>
            <p:nvPr/>
          </p:nvSpPr>
          <p:spPr>
            <a:xfrm>
              <a:off x="5790625" y="1519794"/>
              <a:ext cx="1001881" cy="2708433"/>
            </a:xfrm>
            <a:prstGeom prst="rect">
              <a:avLst/>
            </a:prstGeom>
            <a:noFill/>
          </p:spPr>
          <p:txBody>
            <a:bodyPr wrap="none" rtlCol="0">
              <a:spAutoFit/>
            </a:bodyPr>
            <a:lstStyle/>
            <a:p>
              <a:pPr>
                <a:lnSpc>
                  <a:spcPct val="150000"/>
                </a:lnSpc>
              </a:pPr>
              <a:r>
                <a:rPr lang="zh-CN" altLang="en-US" dirty="0"/>
                <a:t>耐候钢</a:t>
              </a:r>
              <a:endParaRPr lang="en-US" altLang="zh-CN" dirty="0"/>
            </a:p>
            <a:p>
              <a:pPr>
                <a:lnSpc>
                  <a:spcPct val="150000"/>
                </a:lnSpc>
              </a:pPr>
              <a:r>
                <a:rPr lang="zh-CN" altLang="en-US" dirty="0"/>
                <a:t>轴承钢</a:t>
              </a:r>
              <a:endParaRPr lang="en-US" altLang="zh-CN" dirty="0"/>
            </a:p>
            <a:p>
              <a:pPr>
                <a:lnSpc>
                  <a:spcPct val="150000"/>
                </a:lnSpc>
              </a:pPr>
              <a:r>
                <a:rPr lang="zh-CN" altLang="en-US" dirty="0"/>
                <a:t>不锈钢</a:t>
              </a:r>
              <a:endParaRPr lang="en-US" altLang="zh-CN" dirty="0"/>
            </a:p>
            <a:p>
              <a:pPr>
                <a:lnSpc>
                  <a:spcPct val="150000"/>
                </a:lnSpc>
              </a:pPr>
              <a:r>
                <a:rPr lang="zh-CN" altLang="en-US" dirty="0"/>
                <a:t>工模具钢</a:t>
              </a:r>
              <a:endParaRPr lang="en-US" altLang="zh-CN" dirty="0"/>
            </a:p>
            <a:p>
              <a:pPr>
                <a:lnSpc>
                  <a:spcPct val="150000"/>
                </a:lnSpc>
              </a:pPr>
              <a:r>
                <a:rPr lang="zh-CN" altLang="en-US" dirty="0"/>
                <a:t>弹簧钢</a:t>
              </a:r>
              <a:endParaRPr lang="en-US" altLang="zh-CN" dirty="0"/>
            </a:p>
            <a:p>
              <a:pPr>
                <a:lnSpc>
                  <a:spcPct val="150000"/>
                </a:lnSpc>
              </a:pPr>
              <a:r>
                <a:rPr lang="en-US" altLang="zh-CN" dirty="0" smtClean="0"/>
                <a:t>······</a:t>
              </a:r>
              <a:endParaRPr lang="en-US" altLang="zh-CN" dirty="0"/>
            </a:p>
          </p:txBody>
        </p:sp>
      </p:grpSp>
      <p:sp>
        <p:nvSpPr>
          <p:cNvPr id="1048618" name="文本框 10"/>
          <p:cNvSpPr txBox="1"/>
          <p:nvPr/>
        </p:nvSpPr>
        <p:spPr>
          <a:xfrm>
            <a:off x="1559869" y="2366479"/>
            <a:ext cx="933589" cy="284693"/>
          </a:xfrm>
          <a:prstGeom prst="rect">
            <a:avLst/>
          </a:prstGeom>
          <a:noFill/>
        </p:spPr>
        <p:txBody>
          <a:bodyPr wrap="none" lIns="68580" tIns="34290" rIns="68580" bIns="34290" rtlCol="0">
            <a:spAutoFit/>
          </a:bodyPr>
          <a:lstStyle/>
          <a:p>
            <a:r>
              <a:rPr lang="en-US" altLang="zh-CN" dirty="0"/>
              <a:t>La</a:t>
            </a:r>
            <a:r>
              <a:rPr lang="zh-CN" altLang="en-US" dirty="0"/>
              <a:t>、</a:t>
            </a:r>
            <a:r>
              <a:rPr lang="en-US" altLang="zh-CN" dirty="0"/>
              <a:t>Ce</a:t>
            </a:r>
            <a:r>
              <a:rPr lang="zh-CN" altLang="en-US" dirty="0"/>
              <a:t>、</a:t>
            </a:r>
            <a:r>
              <a:rPr lang="en-US" altLang="zh-CN" dirty="0"/>
              <a:t>Y</a:t>
            </a:r>
            <a:endParaRPr lang="zh-CN" altLang="en-US" dirty="0"/>
          </a:p>
        </p:txBody>
      </p:sp>
      <p:sp>
        <p:nvSpPr>
          <p:cNvPr id="1048619" name="矩形 1"/>
          <p:cNvSpPr/>
          <p:nvPr/>
        </p:nvSpPr>
        <p:spPr>
          <a:xfrm>
            <a:off x="1422851" y="1087676"/>
            <a:ext cx="1395254" cy="284693"/>
          </a:xfrm>
          <a:prstGeom prst="rect">
            <a:avLst/>
          </a:prstGeom>
        </p:spPr>
        <p:txBody>
          <a:bodyPr wrap="none" lIns="68580" tIns="34290" rIns="68580" bIns="34290">
            <a:spAutoFit/>
          </a:bodyPr>
          <a:lstStyle/>
          <a:p>
            <a:r>
              <a:rPr lang="zh-CN" altLang="en-US" dirty="0">
                <a:solidFill>
                  <a:srgbClr val="002060"/>
                </a:solidFill>
                <a:latin typeface="Times New Roman" pitchFamily="18" charset="0"/>
                <a:ea typeface="华文新魏" panose="02010800040101010101" pitchFamily="2" charset="-122"/>
                <a:cs typeface="Times New Roman" pitchFamily="18" charset="0"/>
              </a:rPr>
              <a:t>稀土钢用添加剂</a:t>
            </a:r>
            <a:endParaRPr lang="zh-CN" altLang="en-US" dirty="0"/>
          </a:p>
        </p:txBody>
      </p:sp>
      <p:pic>
        <p:nvPicPr>
          <p:cNvPr id="2097159" name="图片 11"/>
          <p:cNvPicPr>
            <a:picLocks/>
          </p:cNvPicPr>
          <p:nvPr/>
        </p:nvPicPr>
        <p:blipFill rotWithShape="1">
          <a:blip r:embed="rId2" cstate="print"/>
          <a:srcRect t="13282" b="21154"/>
          <a:stretch>
            <a:fillRect/>
          </a:stretch>
        </p:blipFill>
        <p:spPr bwMode="auto">
          <a:xfrm>
            <a:off x="3638738" y="3230286"/>
            <a:ext cx="1619200" cy="1614169"/>
          </a:xfrm>
          <a:prstGeom prst="rect">
            <a:avLst/>
          </a:prstGeom>
          <a:noFill/>
          <a:ln>
            <a:noFill/>
          </a:ln>
        </p:spPr>
      </p:pic>
      <p:sp>
        <p:nvSpPr>
          <p:cNvPr id="1048620" name="矩形 13"/>
          <p:cNvSpPr/>
          <p:nvPr/>
        </p:nvSpPr>
        <p:spPr>
          <a:xfrm>
            <a:off x="3946277" y="4844455"/>
            <a:ext cx="1036181" cy="284693"/>
          </a:xfrm>
          <a:prstGeom prst="rect">
            <a:avLst/>
          </a:prstGeom>
        </p:spPr>
        <p:txBody>
          <a:bodyPr wrap="none" lIns="68580" tIns="34290" rIns="68580" bIns="34290">
            <a:spAutoFit/>
          </a:bodyPr>
          <a:lstStyle/>
          <a:p>
            <a:r>
              <a:rPr lang="zh-CN" altLang="en-US" b="1" kern="0" dirty="0">
                <a:solidFill>
                  <a:schemeClr val="tx1">
                    <a:lumMod val="85000"/>
                    <a:lumOff val="15000"/>
                  </a:schemeClr>
                </a:solidFill>
                <a:latin typeface="宋体" panose="02010600030101010101" pitchFamily="2" charset="-122"/>
                <a:ea typeface="宋体" panose="02010600030101010101" pitchFamily="2" charset="-122"/>
                <a:cs typeface="Times New Roman" pitchFamily="18" charset="0"/>
              </a:rPr>
              <a:t>稀土金属丝</a:t>
            </a:r>
          </a:p>
        </p:txBody>
      </p:sp>
      <p:grpSp>
        <p:nvGrpSpPr>
          <p:cNvPr id="75" name="组合 15"/>
          <p:cNvGrpSpPr/>
          <p:nvPr/>
        </p:nvGrpSpPr>
        <p:grpSpPr>
          <a:xfrm>
            <a:off x="5677592" y="3208591"/>
            <a:ext cx="2198812" cy="1953977"/>
            <a:chOff x="1064095" y="4523646"/>
            <a:chExt cx="2402436" cy="2605302"/>
          </a:xfrm>
        </p:grpSpPr>
        <p:pic>
          <p:nvPicPr>
            <p:cNvPr id="2097160" name="图片 16"/>
            <p:cNvPicPr>
              <a:picLocks/>
            </p:cNvPicPr>
            <p:nvPr/>
          </p:nvPicPr>
          <p:blipFill>
            <a:blip r:embed="rId3" cstate="print"/>
            <a:srcRect/>
            <a:stretch>
              <a:fillRect/>
            </a:stretch>
          </p:blipFill>
          <p:spPr bwMode="auto">
            <a:xfrm>
              <a:off x="1064095" y="4523646"/>
              <a:ext cx="2402436" cy="2194933"/>
            </a:xfrm>
            <a:prstGeom prst="rect">
              <a:avLst/>
            </a:prstGeom>
            <a:noFill/>
            <a:ln>
              <a:noFill/>
            </a:ln>
          </p:spPr>
        </p:pic>
        <p:sp>
          <p:nvSpPr>
            <p:cNvPr id="1048621" name="矩形 18"/>
            <p:cNvSpPr/>
            <p:nvPr/>
          </p:nvSpPr>
          <p:spPr>
            <a:xfrm>
              <a:off x="1480483" y="6718579"/>
              <a:ext cx="1378742" cy="410369"/>
            </a:xfrm>
            <a:prstGeom prst="rect">
              <a:avLst/>
            </a:prstGeom>
          </p:spPr>
          <p:txBody>
            <a:bodyPr wrap="none">
              <a:spAutoFit/>
            </a:bodyPr>
            <a:lstStyle/>
            <a:p>
              <a:r>
                <a:rPr lang="zh-CN" altLang="zh-CN" b="1" kern="100" dirty="0">
                  <a:ea typeface="宋体" panose="02010600030101010101" pitchFamily="2" charset="-122"/>
                  <a:cs typeface="Times New Roman" panose="02020603050405020304" pitchFamily="18" charset="0"/>
                </a:rPr>
                <a:t>稀土丝包线机</a:t>
              </a:r>
              <a:endParaRPr lang="zh-CN" altLang="en-US" b="1" dirty="0"/>
            </a:p>
          </p:txBody>
        </p:sp>
      </p:grpSp>
      <p:grpSp>
        <p:nvGrpSpPr>
          <p:cNvPr id="76" name="组合 19"/>
          <p:cNvGrpSpPr/>
          <p:nvPr/>
        </p:nvGrpSpPr>
        <p:grpSpPr>
          <a:xfrm>
            <a:off x="149606" y="3251062"/>
            <a:ext cx="3069477" cy="1931765"/>
            <a:chOff x="3600673" y="5237583"/>
            <a:chExt cx="3084830" cy="1884584"/>
          </a:xfrm>
        </p:grpSpPr>
        <p:pic>
          <p:nvPicPr>
            <p:cNvPr id="2097161" name="图片 20"/>
            <p:cNvPicPr>
              <a:picLocks/>
            </p:cNvPicPr>
            <p:nvPr/>
          </p:nvPicPr>
          <p:blipFill>
            <a:blip r:embed="rId4" cstate="print"/>
            <a:srcRect/>
            <a:stretch>
              <a:fillRect/>
            </a:stretch>
          </p:blipFill>
          <p:spPr bwMode="auto">
            <a:xfrm>
              <a:off x="3600673" y="5237583"/>
              <a:ext cx="3084830" cy="1584324"/>
            </a:xfrm>
            <a:prstGeom prst="rect">
              <a:avLst/>
            </a:prstGeom>
            <a:noFill/>
            <a:ln>
              <a:noFill/>
            </a:ln>
          </p:spPr>
        </p:pic>
        <p:sp>
          <p:nvSpPr>
            <p:cNvPr id="1048622" name="矩形 21"/>
            <p:cNvSpPr/>
            <p:nvPr/>
          </p:nvSpPr>
          <p:spPr>
            <a:xfrm>
              <a:off x="4659190" y="6821907"/>
              <a:ext cx="726893" cy="300260"/>
            </a:xfrm>
            <a:prstGeom prst="rect">
              <a:avLst/>
            </a:prstGeom>
          </p:spPr>
          <p:txBody>
            <a:bodyPr wrap="none">
              <a:spAutoFit/>
            </a:bodyPr>
            <a:lstStyle/>
            <a:p>
              <a:r>
                <a:rPr lang="zh-CN" altLang="zh-CN" b="1" kern="100" dirty="0">
                  <a:latin typeface="Calibri" panose="020F0502020204030204" pitchFamily="34" charset="0"/>
                  <a:ea typeface="宋体" panose="02010600030101010101" pitchFamily="2" charset="-122"/>
                  <a:cs typeface="Times New Roman" panose="02020603050405020304" pitchFamily="18" charset="0"/>
                </a:rPr>
                <a:t>挤压机</a:t>
              </a:r>
              <a:endParaRPr lang="zh-CN" altLang="en-US" b="1"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矩形 12"/>
          <p:cNvSpPr/>
          <p:nvPr/>
        </p:nvSpPr>
        <p:spPr>
          <a:xfrm>
            <a:off x="944315" y="79659"/>
            <a:ext cx="3062377"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2 .2</a:t>
            </a:r>
            <a:r>
              <a:rPr lang="zh-CN" altLang="en-US" sz="2400" dirty="0">
                <a:solidFill>
                  <a:srgbClr val="002060"/>
                </a:solidFill>
                <a:latin typeface="Times New Roman" pitchFamily="18" charset="0"/>
                <a:ea typeface="华文新魏" panose="02010800040101010101" pitchFamily="2" charset="-122"/>
                <a:cs typeface="Times New Roman" pitchFamily="18" charset="0"/>
              </a:rPr>
              <a:t>中下游稀土产业链</a:t>
            </a:r>
          </a:p>
        </p:txBody>
      </p:sp>
      <p:sp>
        <p:nvSpPr>
          <p:cNvPr id="1048631" name="矩形 14"/>
          <p:cNvSpPr/>
          <p:nvPr/>
        </p:nvSpPr>
        <p:spPr>
          <a:xfrm>
            <a:off x="1324227" y="695507"/>
            <a:ext cx="2360262" cy="392415"/>
          </a:xfrm>
          <a:prstGeom prst="rect">
            <a:avLst/>
          </a:prstGeom>
        </p:spPr>
        <p:txBody>
          <a:bodyPr wrap="none" lIns="68580" tIns="34290" rIns="68580" bIns="34290">
            <a:spAutoFit/>
          </a:bodyPr>
          <a:lstStyle/>
          <a:p>
            <a:r>
              <a:rPr lang="en-US" altLang="zh-CN" sz="2100" dirty="0">
                <a:solidFill>
                  <a:srgbClr val="002060"/>
                </a:solidFill>
                <a:latin typeface="Times New Roman" pitchFamily="18" charset="0"/>
                <a:ea typeface="华文新魏" panose="02010800040101010101" pitchFamily="2" charset="-122"/>
                <a:cs typeface="Times New Roman" pitchFamily="18" charset="0"/>
              </a:rPr>
              <a:t>2 .2.7</a:t>
            </a:r>
            <a:r>
              <a:rPr lang="zh-CN" altLang="en-US" sz="2100" dirty="0">
                <a:solidFill>
                  <a:srgbClr val="002060"/>
                </a:solidFill>
                <a:latin typeface="Times New Roman" pitchFamily="18" charset="0"/>
                <a:ea typeface="华文新魏" panose="02010800040101010101" pitchFamily="2" charset="-122"/>
                <a:cs typeface="Times New Roman" pitchFamily="18" charset="0"/>
              </a:rPr>
              <a:t>稀土冶金材料</a:t>
            </a:r>
          </a:p>
        </p:txBody>
      </p:sp>
      <p:grpSp>
        <p:nvGrpSpPr>
          <p:cNvPr id="80" name="组合 17"/>
          <p:cNvGrpSpPr/>
          <p:nvPr/>
        </p:nvGrpSpPr>
        <p:grpSpPr>
          <a:xfrm>
            <a:off x="1592867" y="1223226"/>
            <a:ext cx="6167573" cy="1708160"/>
            <a:chOff x="284710" y="1615831"/>
            <a:chExt cx="8223430" cy="2277546"/>
          </a:xfrm>
        </p:grpSpPr>
        <p:sp>
          <p:nvSpPr>
            <p:cNvPr id="1048632" name="文本框 22"/>
            <p:cNvSpPr txBox="1"/>
            <p:nvPr/>
          </p:nvSpPr>
          <p:spPr>
            <a:xfrm>
              <a:off x="284710" y="2404667"/>
              <a:ext cx="1776999" cy="697627"/>
            </a:xfrm>
            <a:prstGeom prst="rect">
              <a:avLst/>
            </a:prstGeom>
            <a:noFill/>
            <a:ln>
              <a:solidFill>
                <a:schemeClr val="accent1"/>
              </a:solidFill>
            </a:ln>
          </p:spPr>
          <p:txBody>
            <a:bodyPr wrap="square" rtlCol="0">
              <a:spAutoFit/>
            </a:bodyPr>
            <a:lstStyle/>
            <a:p>
              <a:pPr algn="ctr"/>
              <a:r>
                <a:rPr lang="zh-CN" altLang="en-US" dirty="0"/>
                <a:t> 稀土金属、</a:t>
              </a:r>
              <a:endParaRPr lang="en-US" altLang="zh-CN" dirty="0"/>
            </a:p>
            <a:p>
              <a:pPr algn="ctr"/>
              <a:r>
                <a:rPr lang="zh-CN" altLang="en-US" dirty="0"/>
                <a:t>稀土合金</a:t>
              </a:r>
            </a:p>
          </p:txBody>
        </p:sp>
        <p:sp>
          <p:nvSpPr>
            <p:cNvPr id="1048633" name="文本框 25"/>
            <p:cNvSpPr txBox="1"/>
            <p:nvPr/>
          </p:nvSpPr>
          <p:spPr>
            <a:xfrm>
              <a:off x="2847018" y="2404667"/>
              <a:ext cx="2450200" cy="697627"/>
            </a:xfrm>
            <a:prstGeom prst="rect">
              <a:avLst/>
            </a:prstGeom>
            <a:noFill/>
            <a:ln>
              <a:solidFill>
                <a:schemeClr val="accent1"/>
              </a:solidFill>
            </a:ln>
          </p:spPr>
          <p:txBody>
            <a:bodyPr wrap="square" rtlCol="0">
              <a:spAutoFit/>
            </a:bodyPr>
            <a:lstStyle/>
            <a:p>
              <a:r>
                <a:rPr lang="zh-CN" altLang="en-US" dirty="0"/>
                <a:t>稀土金属丝包芯线</a:t>
              </a:r>
              <a:endParaRPr lang="en-US" altLang="zh-CN" dirty="0"/>
            </a:p>
            <a:p>
              <a:r>
                <a:rPr lang="zh-CN" altLang="en-US" dirty="0"/>
                <a:t>稀土有色中间合金</a:t>
              </a:r>
            </a:p>
          </p:txBody>
        </p:sp>
        <p:cxnSp>
          <p:nvCxnSpPr>
            <p:cNvPr id="3145737" name="直接箭头连接符 26"/>
            <p:cNvCxnSpPr>
              <a:cxnSpLocks/>
            </p:cNvCxnSpPr>
            <p:nvPr/>
          </p:nvCxnSpPr>
          <p:spPr>
            <a:xfrm>
              <a:off x="2221510" y="2725712"/>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634" name="左大括号 28"/>
            <p:cNvSpPr/>
            <p:nvPr/>
          </p:nvSpPr>
          <p:spPr>
            <a:xfrm>
              <a:off x="5352620" y="1771792"/>
              <a:ext cx="465706" cy="2013864"/>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635" name="文本框 29"/>
            <p:cNvSpPr txBox="1"/>
            <p:nvPr/>
          </p:nvSpPr>
          <p:spPr>
            <a:xfrm>
              <a:off x="5868101" y="1615831"/>
              <a:ext cx="2640039" cy="2277546"/>
            </a:xfrm>
            <a:prstGeom prst="rect">
              <a:avLst/>
            </a:prstGeom>
            <a:noFill/>
          </p:spPr>
          <p:txBody>
            <a:bodyPr wrap="none" rtlCol="0">
              <a:spAutoFit/>
            </a:bodyPr>
            <a:lstStyle/>
            <a:p>
              <a:pPr>
                <a:lnSpc>
                  <a:spcPct val="150000"/>
                </a:lnSpc>
              </a:pPr>
              <a:r>
                <a:rPr lang="zh-CN" altLang="en-US" dirty="0"/>
                <a:t>稀土镁合金</a:t>
              </a:r>
              <a:endParaRPr lang="en-US" altLang="zh-CN" dirty="0"/>
            </a:p>
            <a:p>
              <a:pPr>
                <a:lnSpc>
                  <a:spcPct val="150000"/>
                </a:lnSpc>
              </a:pPr>
              <a:r>
                <a:rPr lang="zh-CN" altLang="en-US" dirty="0"/>
                <a:t>（板、棒、型材、锭）</a:t>
              </a:r>
              <a:endParaRPr lang="en-US" altLang="zh-CN" dirty="0"/>
            </a:p>
            <a:p>
              <a:pPr>
                <a:lnSpc>
                  <a:spcPct val="150000"/>
                </a:lnSpc>
              </a:pPr>
              <a:r>
                <a:rPr lang="zh-CN" altLang="en-US" dirty="0"/>
                <a:t>稀土铝合金</a:t>
              </a:r>
              <a:endParaRPr lang="en-US" altLang="zh-CN" dirty="0"/>
            </a:p>
            <a:p>
              <a:pPr>
                <a:lnSpc>
                  <a:spcPct val="150000"/>
                </a:lnSpc>
              </a:pPr>
              <a:r>
                <a:rPr lang="zh-CN" altLang="en-US" dirty="0"/>
                <a:t>稀土铜合金</a:t>
              </a:r>
              <a:endParaRPr lang="en-US" altLang="zh-CN" dirty="0"/>
            </a:p>
            <a:p>
              <a:pPr>
                <a:lnSpc>
                  <a:spcPct val="150000"/>
                </a:lnSpc>
              </a:pPr>
              <a:r>
                <a:rPr lang="en-US" altLang="zh-CN" dirty="0" smtClean="0"/>
                <a:t>······</a:t>
              </a:r>
              <a:endParaRPr lang="en-US" altLang="zh-CN" dirty="0"/>
            </a:p>
          </p:txBody>
        </p:sp>
      </p:grpSp>
      <p:sp>
        <p:nvSpPr>
          <p:cNvPr id="1048636" name="文本框 10"/>
          <p:cNvSpPr txBox="1"/>
          <p:nvPr/>
        </p:nvSpPr>
        <p:spPr>
          <a:xfrm>
            <a:off x="1679957" y="2400849"/>
            <a:ext cx="1140377" cy="500137"/>
          </a:xfrm>
          <a:prstGeom prst="rect">
            <a:avLst/>
          </a:prstGeom>
          <a:noFill/>
        </p:spPr>
        <p:txBody>
          <a:bodyPr wrap="none" lIns="68580" tIns="34290" rIns="68580" bIns="34290" rtlCol="0">
            <a:spAutoFit/>
          </a:bodyPr>
          <a:lstStyle/>
          <a:p>
            <a:r>
              <a:rPr lang="en-US" altLang="zh-CN" dirty="0"/>
              <a:t>La</a:t>
            </a:r>
            <a:r>
              <a:rPr lang="zh-CN" altLang="en-US" dirty="0"/>
              <a:t>、</a:t>
            </a:r>
            <a:r>
              <a:rPr lang="en-US" altLang="zh-CN" dirty="0"/>
              <a:t>Ce</a:t>
            </a:r>
            <a:r>
              <a:rPr lang="zh-CN" altLang="en-US" dirty="0"/>
              <a:t>、</a:t>
            </a:r>
            <a:r>
              <a:rPr lang="en-US" altLang="zh-CN" dirty="0"/>
              <a:t>Y</a:t>
            </a:r>
          </a:p>
          <a:p>
            <a:r>
              <a:rPr lang="en-US" altLang="zh-CN" dirty="0"/>
              <a:t>Sm</a:t>
            </a:r>
            <a:r>
              <a:rPr lang="zh-CN" altLang="en-US" dirty="0"/>
              <a:t>、</a:t>
            </a:r>
            <a:r>
              <a:rPr lang="en-US" altLang="zh-CN" dirty="0" err="1"/>
              <a:t>Gd</a:t>
            </a:r>
            <a:r>
              <a:rPr lang="zh-CN" altLang="en-US" dirty="0"/>
              <a:t>、</a:t>
            </a:r>
            <a:r>
              <a:rPr lang="en-US" altLang="zh-CN" dirty="0" err="1"/>
              <a:t>Nd</a:t>
            </a:r>
            <a:endParaRPr lang="zh-CN" altLang="en-US" dirty="0"/>
          </a:p>
        </p:txBody>
      </p:sp>
      <p:sp>
        <p:nvSpPr>
          <p:cNvPr id="1048637" name="矩形 1"/>
          <p:cNvSpPr/>
          <p:nvPr/>
        </p:nvSpPr>
        <p:spPr>
          <a:xfrm>
            <a:off x="1559868" y="1201697"/>
            <a:ext cx="1933863" cy="284693"/>
          </a:xfrm>
          <a:prstGeom prst="rect">
            <a:avLst/>
          </a:prstGeom>
        </p:spPr>
        <p:txBody>
          <a:bodyPr wrap="none" lIns="68580" tIns="34290" rIns="68580" bIns="34290">
            <a:spAutoFit/>
          </a:bodyPr>
          <a:lstStyle/>
          <a:p>
            <a:r>
              <a:rPr lang="zh-CN" altLang="en-US" dirty="0">
                <a:solidFill>
                  <a:srgbClr val="002060"/>
                </a:solidFill>
                <a:latin typeface="Times New Roman" pitchFamily="18" charset="0"/>
                <a:ea typeface="华文新魏" panose="02010800040101010101" pitchFamily="2" charset="-122"/>
                <a:cs typeface="Times New Roman" pitchFamily="18" charset="0"/>
              </a:rPr>
              <a:t>稀土有色合金用添加剂</a:t>
            </a:r>
            <a:endParaRPr lang="zh-CN" altLang="en-US" dirty="0"/>
          </a:p>
        </p:txBody>
      </p:sp>
      <p:pic>
        <p:nvPicPr>
          <p:cNvPr id="2097164" name="Picture 2" descr="D:\E-back\龙钇公司材料\公司图片\产品图片\3、镁合金锭.jpg"/>
          <p:cNvPicPr>
            <a:picLocks noChangeAspect="1" noChangeArrowheads="1"/>
          </p:cNvPicPr>
          <p:nvPr/>
        </p:nvPicPr>
        <p:blipFill>
          <a:blip r:embed="rId2" cstate="print"/>
          <a:srcRect/>
          <a:stretch>
            <a:fillRect/>
          </a:stretch>
        </p:blipFill>
        <p:spPr bwMode="auto">
          <a:xfrm>
            <a:off x="717056" y="3284192"/>
            <a:ext cx="2068473" cy="1581006"/>
          </a:xfrm>
          <a:prstGeom prst="rect">
            <a:avLst/>
          </a:prstGeom>
          <a:noFill/>
          <a:ln>
            <a:noFill/>
          </a:ln>
        </p:spPr>
      </p:pic>
      <p:pic>
        <p:nvPicPr>
          <p:cNvPr id="2097165" name="Picture 3" descr="D:\E-back\龙钇公司材料\公司图片\产品图片\4、镁合金棒材.jpg"/>
          <p:cNvPicPr>
            <a:picLocks noChangeAspect="1" noChangeArrowheads="1"/>
          </p:cNvPicPr>
          <p:nvPr/>
        </p:nvPicPr>
        <p:blipFill>
          <a:blip r:embed="rId3" cstate="print"/>
          <a:srcRect/>
          <a:stretch>
            <a:fillRect/>
          </a:stretch>
        </p:blipFill>
        <p:spPr bwMode="auto">
          <a:xfrm>
            <a:off x="5742615" y="3321681"/>
            <a:ext cx="2331244" cy="1581006"/>
          </a:xfrm>
          <a:prstGeom prst="rect">
            <a:avLst/>
          </a:prstGeom>
          <a:noFill/>
          <a:ln>
            <a:noFill/>
          </a:ln>
        </p:spPr>
      </p:pic>
      <p:pic>
        <p:nvPicPr>
          <p:cNvPr id="2097166" name="图片 16"/>
          <p:cNvPicPr>
            <a:picLocks noChangeAspect="1"/>
          </p:cNvPicPr>
          <p:nvPr/>
        </p:nvPicPr>
        <p:blipFill>
          <a:blip r:embed="rId4" cstate="print"/>
          <a:stretch>
            <a:fillRect/>
          </a:stretch>
        </p:blipFill>
        <p:spPr>
          <a:xfrm>
            <a:off x="3092897" y="3284191"/>
            <a:ext cx="2161310" cy="161849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9" name="图片 8"/>
          <p:cNvPicPr>
            <a:picLocks noChangeAspect="1"/>
          </p:cNvPicPr>
          <p:nvPr/>
        </p:nvPicPr>
        <p:blipFill>
          <a:blip r:embed="rId2"/>
          <a:stretch>
            <a:fillRect/>
          </a:stretch>
        </p:blipFill>
        <p:spPr>
          <a:xfrm>
            <a:off x="2504213" y="776194"/>
            <a:ext cx="5483634" cy="4055579"/>
          </a:xfrm>
          <a:prstGeom prst="rect">
            <a:avLst/>
          </a:prstGeom>
          <a:solidFill>
            <a:schemeClr val="tx1"/>
          </a:solidFill>
        </p:spPr>
      </p:pic>
      <p:sp>
        <p:nvSpPr>
          <p:cNvPr id="1048738" name="矩形 12"/>
          <p:cNvSpPr/>
          <p:nvPr/>
        </p:nvSpPr>
        <p:spPr>
          <a:xfrm>
            <a:off x="802866" y="122692"/>
            <a:ext cx="4370427"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 </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稀土在钢（铁）材料中的应用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739" name="矩形 11"/>
          <p:cNvSpPr/>
          <p:nvPr/>
        </p:nvSpPr>
        <p:spPr>
          <a:xfrm>
            <a:off x="802867" y="695507"/>
            <a:ext cx="2360262" cy="392415"/>
          </a:xfrm>
          <a:prstGeom prst="rect">
            <a:avLst/>
          </a:prstGeom>
        </p:spPr>
        <p:txBody>
          <a:bodyPr wrap="none" lIns="68580" tIns="34290" rIns="68580" bIns="34290">
            <a:spAutoFit/>
          </a:bodyPr>
          <a:lstStyle/>
          <a:p>
            <a:r>
              <a:rPr lang="en-US" altLang="zh-CN" sz="2100" dirty="0" smtClean="0">
                <a:solidFill>
                  <a:srgbClr val="002060"/>
                </a:solidFill>
                <a:latin typeface="Times New Roman" pitchFamily="18" charset="0"/>
                <a:ea typeface="华文新魏" panose="02010800040101010101" pitchFamily="2" charset="-122"/>
                <a:cs typeface="Times New Roman" pitchFamily="18" charset="0"/>
              </a:rPr>
              <a:t>3.1</a:t>
            </a:r>
            <a:r>
              <a:rPr lang="zh-CN" altLang="en-US" sz="2100" dirty="0" smtClean="0">
                <a:solidFill>
                  <a:srgbClr val="002060"/>
                </a:solidFill>
                <a:latin typeface="Times New Roman" pitchFamily="18" charset="0"/>
                <a:ea typeface="华文新魏" panose="02010800040101010101" pitchFamily="2" charset="-122"/>
                <a:cs typeface="Times New Roman" pitchFamily="18" charset="0"/>
              </a:rPr>
              <a:t>稀土钢铁产业链</a:t>
            </a:r>
            <a:endParaRPr lang="zh-CN" altLang="en-US" sz="2100" dirty="0">
              <a:solidFill>
                <a:srgbClr val="002060"/>
              </a:solidFill>
              <a:latin typeface="Times New Roman" pitchFamily="18" charset="0"/>
              <a:ea typeface="华文新魏" panose="02010800040101010101" pitchFamily="2" charset="-122"/>
              <a:cs typeface="Times New Roman" pitchFamily="18" charset="0"/>
            </a:endParaRPr>
          </a:p>
        </p:txBody>
      </p:sp>
      <p:cxnSp>
        <p:nvCxnSpPr>
          <p:cNvPr id="3145756" name="直接箭头连接符 2"/>
          <p:cNvCxnSpPr>
            <a:cxnSpLocks/>
          </p:cNvCxnSpPr>
          <p:nvPr/>
        </p:nvCxnSpPr>
        <p:spPr>
          <a:xfrm>
            <a:off x="4416137" y="4021281"/>
            <a:ext cx="108000" cy="103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0" name="文本框 9"/>
          <p:cNvSpPr txBox="1"/>
          <p:nvPr/>
        </p:nvSpPr>
        <p:spPr>
          <a:xfrm>
            <a:off x="1143002" y="173252"/>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
        <p:nvSpPr>
          <p:cNvPr id="1048741" name="矩形 22"/>
          <p:cNvSpPr/>
          <p:nvPr/>
        </p:nvSpPr>
        <p:spPr>
          <a:xfrm>
            <a:off x="1440284" y="1239617"/>
            <a:ext cx="6351326" cy="2008242"/>
          </a:xfrm>
          <a:prstGeom prst="rect">
            <a:avLst/>
          </a:prstGeom>
        </p:spPr>
        <p:txBody>
          <a:bodyPr wrap="square" lIns="68580" tIns="34290" rIns="68580" bIns="34290">
            <a:spAutoFit/>
          </a:bodyPr>
          <a:lstStyle/>
          <a:p>
            <a:pPr indent="342900" algn="just">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产品</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应用范围</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：球铁管、球铁、机件汽车配件、高铁配件、冶金化工配件、风电、火电配件等，范围较广。</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2018</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年全国球铁产量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1415</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万吨，应处理铁水量的</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2021</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gn="just">
              <a:lnSpc>
                <a:spcPct val="120000"/>
              </a:lnSpc>
            </a:pP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生产工艺</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：球化剂</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铁水，使片状石墨球化（示意图如下） ，性能大幅度提高。</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gn="just">
              <a:lnSpc>
                <a:spcPct val="120000"/>
              </a:lnSpc>
            </a:pP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球化工艺</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：冲入法、喂丝法</a:t>
            </a:r>
          </a:p>
          <a:p>
            <a:pPr indent="342900" algn="just">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球铁国家标准（</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GB/T1348-2009</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p>
        </p:txBody>
      </p:sp>
      <p:pic>
        <p:nvPicPr>
          <p:cNvPr id="2097190" name="图片 4" descr="D:\E-back\项目材料\2019年项目\江西稀土协会考察团\球状 拷贝.jpg"/>
          <p:cNvPicPr>
            <a:picLocks/>
          </p:cNvPicPr>
          <p:nvPr/>
        </p:nvPicPr>
        <p:blipFill>
          <a:blip r:embed="rId2"/>
          <a:srcRect/>
          <a:stretch>
            <a:fillRect/>
          </a:stretch>
        </p:blipFill>
        <p:spPr bwMode="auto">
          <a:xfrm>
            <a:off x="2268779" y="3308629"/>
            <a:ext cx="3955733" cy="1657826"/>
          </a:xfrm>
          <a:prstGeom prst="rect">
            <a:avLst/>
          </a:prstGeom>
          <a:noFill/>
          <a:ln>
            <a:noFill/>
          </a:ln>
        </p:spPr>
      </p:pic>
      <p:sp>
        <p:nvSpPr>
          <p:cNvPr id="1048742" name="文本框 5"/>
          <p:cNvSpPr txBox="1"/>
          <p:nvPr/>
        </p:nvSpPr>
        <p:spPr>
          <a:xfrm>
            <a:off x="1037804" y="684215"/>
            <a:ext cx="4724691"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.1</a:t>
            </a:r>
            <a:r>
              <a:rPr lang="zh-CN" altLang="en-US" dirty="0" smtClean="0"/>
              <a:t>在</a:t>
            </a:r>
            <a:r>
              <a:rPr lang="zh-CN" altLang="en-US" dirty="0"/>
              <a:t>球墨铸铁中的应用</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3" name="文本框 9"/>
          <p:cNvSpPr txBox="1"/>
          <p:nvPr/>
        </p:nvSpPr>
        <p:spPr>
          <a:xfrm>
            <a:off x="920093" y="548768"/>
            <a:ext cx="465255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3.2.1</a:t>
            </a:r>
            <a:r>
              <a:rPr lang="zh-CN" altLang="en-US" dirty="0" smtClean="0"/>
              <a:t>在</a:t>
            </a:r>
            <a:r>
              <a:rPr lang="zh-CN" altLang="en-US" dirty="0"/>
              <a:t>球墨铸铁中的应用</a:t>
            </a:r>
          </a:p>
        </p:txBody>
      </p:sp>
      <p:sp>
        <p:nvSpPr>
          <p:cNvPr id="1048744" name="矩形 22"/>
          <p:cNvSpPr/>
          <p:nvPr/>
        </p:nvSpPr>
        <p:spPr>
          <a:xfrm>
            <a:off x="1209618" y="949719"/>
            <a:ext cx="3234517" cy="1731243"/>
          </a:xfrm>
          <a:prstGeom prst="rect">
            <a:avLst/>
          </a:prstGeom>
        </p:spPr>
        <p:txBody>
          <a:bodyPr wrap="square" lIns="68580" tIns="34290" rIns="68580" bIns="34290">
            <a:spAutoFit/>
          </a:bodyPr>
          <a:lstStyle/>
          <a:p>
            <a:pPr>
              <a:lnSpc>
                <a:spcPct val="120000"/>
              </a:lnSpc>
            </a:pPr>
            <a:r>
              <a:rPr lang="en-US" altLang="zh-CN" sz="1500" dirty="0">
                <a:solidFill>
                  <a:schemeClr val="tx1">
                    <a:lumMod val="75000"/>
                    <a:lumOff val="25000"/>
                  </a:schemeClr>
                </a:solidFill>
                <a:latin typeface="Times New Roman" pitchFamily="18" charset="0"/>
                <a:ea typeface="华文行楷" pitchFamily="2" charset="-122"/>
                <a:cs typeface="Times New Roman" pitchFamily="18" charset="0"/>
              </a:rPr>
              <a:t>1</a:t>
            </a:r>
            <a:r>
              <a:rPr lang="zh-CN" altLang="en-US" sz="1500" dirty="0">
                <a:solidFill>
                  <a:schemeClr val="tx1">
                    <a:lumMod val="75000"/>
                    <a:lumOff val="25000"/>
                  </a:schemeClr>
                </a:solidFill>
                <a:latin typeface="Times New Roman" pitchFamily="18" charset="0"/>
                <a:ea typeface="华文行楷" pitchFamily="2" charset="-122"/>
                <a:cs typeface="Times New Roman" pitchFamily="18" charset="0"/>
              </a:rPr>
              <a:t>、</a:t>
            </a:r>
            <a:r>
              <a:rPr lang="zh-CN" altLang="en-US" sz="1500" b="1" dirty="0">
                <a:solidFill>
                  <a:schemeClr val="tx1">
                    <a:lumMod val="75000"/>
                    <a:lumOff val="25000"/>
                  </a:schemeClr>
                </a:solidFill>
                <a:latin typeface="Times New Roman" pitchFamily="18" charset="0"/>
                <a:ea typeface="华文行楷" pitchFamily="2" charset="-122"/>
                <a:cs typeface="Times New Roman" pitchFamily="18" charset="0"/>
              </a:rPr>
              <a:t>冲入法</a:t>
            </a:r>
            <a:endParaRPr lang="en-US" altLang="zh-CN" sz="1500" b="1"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优点</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简单、实用</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缺点：劳动强度大、稀土镁性收率不稳定，环境污染大、渣多，逐步淘汰。</a:t>
            </a:r>
          </a:p>
          <a:p>
            <a:pPr indent="342900">
              <a:lnSpc>
                <a:spcPct val="120000"/>
              </a:lnSpc>
            </a:pPr>
            <a:endPar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pic>
        <p:nvPicPr>
          <p:cNvPr id="2097191" name="图片 5"/>
          <p:cNvPicPr>
            <a:picLocks/>
          </p:cNvPicPr>
          <p:nvPr/>
        </p:nvPicPr>
        <p:blipFill>
          <a:blip r:embed="rId2"/>
          <a:srcRect/>
          <a:stretch>
            <a:fillRect/>
          </a:stretch>
        </p:blipFill>
        <p:spPr bwMode="auto">
          <a:xfrm>
            <a:off x="1592730" y="2362133"/>
            <a:ext cx="2046010" cy="2699343"/>
          </a:xfrm>
          <a:prstGeom prst="rect">
            <a:avLst/>
          </a:prstGeom>
          <a:noFill/>
          <a:ln>
            <a:noFill/>
          </a:ln>
        </p:spPr>
      </p:pic>
      <p:sp>
        <p:nvSpPr>
          <p:cNvPr id="1048745" name="矩形 6"/>
          <p:cNvSpPr/>
          <p:nvPr/>
        </p:nvSpPr>
        <p:spPr>
          <a:xfrm>
            <a:off x="4510749" y="768059"/>
            <a:ext cx="3433874" cy="1731243"/>
          </a:xfrm>
          <a:prstGeom prst="rect">
            <a:avLst/>
          </a:prstGeom>
        </p:spPr>
        <p:txBody>
          <a:bodyPr wrap="square" lIns="68580" tIns="34290" rIns="68580" bIns="34290">
            <a:spAutoFit/>
          </a:bodyPr>
          <a:lstStyle/>
          <a:p>
            <a:pPr>
              <a:lnSpc>
                <a:spcPct val="120000"/>
              </a:lnSpc>
            </a:pPr>
            <a:r>
              <a:rPr lang="en-US" altLang="zh-CN" sz="1500" dirty="0">
                <a:solidFill>
                  <a:schemeClr val="tx1">
                    <a:lumMod val="75000"/>
                    <a:lumOff val="25000"/>
                  </a:schemeClr>
                </a:solidFill>
                <a:latin typeface="Times New Roman" pitchFamily="18" charset="0"/>
                <a:ea typeface="华文行楷" pitchFamily="2" charset="-122"/>
                <a:cs typeface="Times New Roman" pitchFamily="18" charset="0"/>
              </a:rPr>
              <a:t>2</a:t>
            </a:r>
            <a:r>
              <a:rPr lang="zh-CN" altLang="en-US" sz="1500" dirty="0">
                <a:solidFill>
                  <a:schemeClr val="tx1">
                    <a:lumMod val="75000"/>
                    <a:lumOff val="25000"/>
                  </a:schemeClr>
                </a:solidFill>
                <a:latin typeface="Times New Roman" pitchFamily="18" charset="0"/>
                <a:ea typeface="华文行楷" pitchFamily="2" charset="-122"/>
                <a:cs typeface="Times New Roman" pitchFamily="18" charset="0"/>
              </a:rPr>
              <a:t>、</a:t>
            </a:r>
            <a:r>
              <a:rPr lang="zh-CN" altLang="en-US" sz="1500" b="1" dirty="0">
                <a:solidFill>
                  <a:schemeClr val="tx1">
                    <a:lumMod val="75000"/>
                    <a:lumOff val="25000"/>
                  </a:schemeClr>
                </a:solidFill>
                <a:latin typeface="Times New Roman" pitchFamily="18" charset="0"/>
                <a:ea typeface="华文行楷" pitchFamily="2" charset="-122"/>
                <a:cs typeface="Times New Roman" pitchFamily="18" charset="0"/>
              </a:rPr>
              <a:t>喂丝法</a:t>
            </a:r>
            <a:endParaRPr lang="en-US" altLang="zh-CN" sz="1500" b="1"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优点：处理稳定性高，自动化程度高，稀土镁的收率稳定性好，渣少、铁水质量好，烟尘污染易收集处理。</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缺点：建立喂线站，处理铁水量大、大断面大吨位球铁还存在一些问题。</a:t>
            </a:r>
          </a:p>
        </p:txBody>
      </p:sp>
      <p:grpSp>
        <p:nvGrpSpPr>
          <p:cNvPr id="110" name="组合 7"/>
          <p:cNvGrpSpPr/>
          <p:nvPr/>
        </p:nvGrpSpPr>
        <p:grpSpPr>
          <a:xfrm>
            <a:off x="4966450" y="2499303"/>
            <a:ext cx="2522474" cy="2756157"/>
            <a:chOff x="2751041" y="2766227"/>
            <a:chExt cx="3641917" cy="4056125"/>
          </a:xfrm>
        </p:grpSpPr>
        <p:pic>
          <p:nvPicPr>
            <p:cNvPr id="2097192" name="图片 8"/>
            <p:cNvPicPr>
              <a:picLocks/>
            </p:cNvPicPr>
            <p:nvPr/>
          </p:nvPicPr>
          <p:blipFill>
            <a:blip r:embed="rId3" cstate="print"/>
            <a:srcRect/>
            <a:stretch>
              <a:fillRect/>
            </a:stretch>
          </p:blipFill>
          <p:spPr bwMode="auto">
            <a:xfrm>
              <a:off x="2751041" y="2766227"/>
              <a:ext cx="3641917" cy="3603182"/>
            </a:xfrm>
            <a:prstGeom prst="rect">
              <a:avLst/>
            </a:prstGeom>
            <a:noFill/>
            <a:ln>
              <a:noFill/>
            </a:ln>
          </p:spPr>
        </p:pic>
        <p:sp>
          <p:nvSpPr>
            <p:cNvPr id="1048746" name="矩形 10"/>
            <p:cNvSpPr/>
            <p:nvPr/>
          </p:nvSpPr>
          <p:spPr>
            <a:xfrm>
              <a:off x="3820917" y="6369409"/>
              <a:ext cx="1562681" cy="452943"/>
            </a:xfrm>
            <a:prstGeom prst="rect">
              <a:avLst/>
            </a:prstGeom>
          </p:spPr>
          <p:txBody>
            <a:bodyPr wrap="none">
              <a:spAutoFit/>
            </a:bodyPr>
            <a:lstStyle/>
            <a:p>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喂线球化站</a:t>
              </a:r>
              <a:endParaRPr lang="zh-CN" altLang="en-US"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grpSp>
      <p:sp>
        <p:nvSpPr>
          <p:cNvPr id="1048747" name="文本框 11"/>
          <p:cNvSpPr txBox="1"/>
          <p:nvPr/>
        </p:nvSpPr>
        <p:spPr>
          <a:xfrm>
            <a:off x="920093" y="110188"/>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文本框 9"/>
          <p:cNvSpPr txBox="1"/>
          <p:nvPr/>
        </p:nvSpPr>
        <p:spPr>
          <a:xfrm>
            <a:off x="1054464" y="681832"/>
            <a:ext cx="465255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3.2.1</a:t>
            </a:r>
            <a:r>
              <a:rPr lang="zh-CN" altLang="en-US" dirty="0" smtClean="0"/>
              <a:t>在</a:t>
            </a:r>
            <a:r>
              <a:rPr lang="zh-CN" altLang="en-US" dirty="0"/>
              <a:t>球墨铸铁中的应用</a:t>
            </a:r>
          </a:p>
        </p:txBody>
      </p:sp>
      <p:sp>
        <p:nvSpPr>
          <p:cNvPr id="1048749" name="矩形 22"/>
          <p:cNvSpPr/>
          <p:nvPr/>
        </p:nvSpPr>
        <p:spPr>
          <a:xfrm>
            <a:off x="731090" y="1152886"/>
            <a:ext cx="7976493" cy="1177245"/>
          </a:xfrm>
          <a:prstGeom prst="rect">
            <a:avLst/>
          </a:prstGeom>
        </p:spPr>
        <p:txBody>
          <a:bodyPr wrap="square" lIns="68580" tIns="34290" rIns="68580" bIns="34290">
            <a:spAutoFit/>
          </a:bodyPr>
          <a:lstStyle/>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为了稳定的提高球墨铸铁的质量，特别是生产安保件及风力发电配件，高铁配件等要求常温及低温冲击韧性较高的球铁件，要求采用高纯生铁，优质废钢增碳工艺。</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铁水：控制硫含量：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S&lt;0.02%</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，杂质含量：低</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球化剂：杂质含量低，稀土镁合金含量偏差小。</a:t>
            </a:r>
          </a:p>
        </p:txBody>
      </p:sp>
      <p:graphicFrame>
        <p:nvGraphicFramePr>
          <p:cNvPr id="4194304" name="表格 3"/>
          <p:cNvGraphicFramePr>
            <a:graphicFrameLocks noGrp="1"/>
          </p:cNvGraphicFramePr>
          <p:nvPr/>
        </p:nvGraphicFramePr>
        <p:xfrm>
          <a:off x="1291499" y="2745273"/>
          <a:ext cx="6561000" cy="702000"/>
        </p:xfrm>
        <a:graphic>
          <a:graphicData uri="http://schemas.openxmlformats.org/drawingml/2006/table">
            <a:tbl>
              <a:tblPr firstRow="1" firstCol="1" bandRow="1">
                <a:tableStyleId>{5C22544A-7EE6-4342-B048-85BDC9FD1C3A}</a:tableStyleId>
              </a:tblPr>
              <a:tblGrid>
                <a:gridCol w="729000"/>
                <a:gridCol w="648000"/>
                <a:gridCol w="648000"/>
                <a:gridCol w="648000"/>
                <a:gridCol w="648000"/>
                <a:gridCol w="648000"/>
                <a:gridCol w="648000"/>
                <a:gridCol w="648000"/>
                <a:gridCol w="648000"/>
                <a:gridCol w="648000"/>
              </a:tblGrid>
              <a:tr h="351000">
                <a:tc>
                  <a:txBody>
                    <a:bodyPr/>
                    <a:lstStyle/>
                    <a:p>
                      <a:pPr algn="ctr">
                        <a:lnSpc>
                          <a:spcPct val="150000"/>
                        </a:lnSpc>
                        <a:spcAft>
                          <a:spcPts val="0"/>
                        </a:spcAft>
                      </a:pPr>
                      <a:r>
                        <a:rPr lang="zh-CN" altLang="en-US" sz="1400" kern="100" dirty="0">
                          <a:effectLst/>
                          <a:latin typeface="Calibri" panose="020F0502020204030204" pitchFamily="34" charset="0"/>
                          <a:ea typeface="宋体" panose="02010600030101010101" pitchFamily="2" charset="-122"/>
                          <a:cs typeface="Times New Roman" pitchFamily="18" charset="0"/>
                        </a:rPr>
                        <a:t>元素</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Al</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err="1">
                          <a:effectLst/>
                        </a:rPr>
                        <a:t>Ti</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Pb</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a:effectLst/>
                        </a:rPr>
                        <a:t>As</a:t>
                      </a:r>
                      <a:endParaRPr lang="zh-CN" sz="1400" kern="10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a:effectLst/>
                        </a:rPr>
                        <a:t>Sb</a:t>
                      </a:r>
                      <a:endParaRPr lang="zh-CN" sz="1400" kern="10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a:effectLst/>
                        </a:rPr>
                        <a:t>Sn</a:t>
                      </a:r>
                      <a:endParaRPr lang="zh-CN" sz="1400" kern="10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a:effectLst/>
                        </a:rPr>
                        <a:t>Te</a:t>
                      </a:r>
                      <a:endParaRPr lang="zh-CN" sz="1400" kern="10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Bi</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Se</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r>
              <a:tr h="351000">
                <a:tc>
                  <a:txBody>
                    <a:bodyPr/>
                    <a:lstStyle/>
                    <a:p>
                      <a:pPr algn="ctr">
                        <a:lnSpc>
                          <a:spcPct val="150000"/>
                        </a:lnSpc>
                        <a:spcAft>
                          <a:spcPts val="0"/>
                        </a:spcAft>
                      </a:pPr>
                      <a:r>
                        <a:rPr lang="zh-CN" altLang="en-US" sz="1400" kern="100" dirty="0">
                          <a:effectLst/>
                          <a:latin typeface="Calibri" panose="020F0502020204030204" pitchFamily="34" charset="0"/>
                          <a:ea typeface="宋体" panose="02010600030101010101" pitchFamily="2" charset="-122"/>
                          <a:cs typeface="Times New Roman" pitchFamily="18" charset="0"/>
                        </a:rPr>
                        <a:t>含量</a:t>
                      </a:r>
                      <a:r>
                        <a:rPr lang="en-US" altLang="zh-CN" sz="1400" kern="100" dirty="0">
                          <a:effectLst/>
                          <a:latin typeface="Calibri" panose="020F0502020204030204" pitchFamily="34" charset="0"/>
                          <a:ea typeface="宋体" panose="02010600030101010101" pitchFamily="2" charset="-122"/>
                          <a:cs typeface="Times New Roman" pitchFamily="18" charset="0"/>
                        </a:rPr>
                        <a:t>/%</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&lt;0.05</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&lt;0.07</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&lt;0.002</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&lt;0.05</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&lt;0.01</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&lt;0.08</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&lt;0.01</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&lt;0.002</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c>
                  <a:txBody>
                    <a:bodyPr/>
                    <a:lstStyle/>
                    <a:p>
                      <a:pPr algn="ctr">
                        <a:lnSpc>
                          <a:spcPct val="150000"/>
                        </a:lnSpc>
                        <a:spcAft>
                          <a:spcPts val="0"/>
                        </a:spcAft>
                      </a:pPr>
                      <a:r>
                        <a:rPr lang="en-US" sz="1400" kern="100" dirty="0">
                          <a:effectLst/>
                        </a:rPr>
                        <a:t>&lt;0.03</a:t>
                      </a:r>
                      <a:endParaRPr lang="zh-CN" sz="1400" kern="100" dirty="0">
                        <a:effectLst/>
                        <a:latin typeface="Calibri" panose="020F0502020204030204" pitchFamily="34" charset="0"/>
                        <a:ea typeface="宋体" panose="02010600030101010101" pitchFamily="2" charset="-122"/>
                        <a:cs typeface="Times New Roman" pitchFamily="18" charset="0"/>
                      </a:endParaRPr>
                    </a:p>
                  </a:txBody>
                  <a:tcPr marL="51435" marR="51435" marT="0" marB="0"/>
                </a:tc>
              </a:tr>
            </a:tbl>
          </a:graphicData>
        </a:graphic>
      </p:graphicFrame>
      <p:sp>
        <p:nvSpPr>
          <p:cNvPr id="1048750" name="矩形 7"/>
          <p:cNvSpPr/>
          <p:nvPr/>
        </p:nvSpPr>
        <p:spPr>
          <a:xfrm>
            <a:off x="2894136" y="2299455"/>
            <a:ext cx="3355727" cy="392415"/>
          </a:xfrm>
          <a:prstGeom prst="rect">
            <a:avLst/>
          </a:prstGeom>
        </p:spPr>
        <p:txBody>
          <a:bodyPr wrap="square" lIns="68580" tIns="34290" rIns="68580" bIns="34290">
            <a:spAutoFit/>
          </a:bodyPr>
          <a:lstStyle/>
          <a:p>
            <a:pPr>
              <a:lnSpc>
                <a:spcPct val="150000"/>
              </a:lnSpc>
            </a:pP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表</a:t>
            </a:r>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1 </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球化干扰元素及其限量表（单位：</a:t>
            </a:r>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a:t>
            </a:r>
          </a:p>
        </p:txBody>
      </p:sp>
      <p:sp>
        <p:nvSpPr>
          <p:cNvPr id="1048751" name="矩形 8"/>
          <p:cNvSpPr/>
          <p:nvPr/>
        </p:nvSpPr>
        <p:spPr>
          <a:xfrm>
            <a:off x="651295" y="3804124"/>
            <a:ext cx="7841411" cy="530915"/>
          </a:xfrm>
          <a:prstGeom prst="rect">
            <a:avLst/>
          </a:prstGeom>
        </p:spPr>
        <p:txBody>
          <a:bodyPr wrap="square" lIns="68580" tIns="34290" rIns="68580" bIns="34290">
            <a:spAutoFit/>
          </a:bodyPr>
          <a:lstStyle/>
          <a:p>
            <a:pPr indent="342900"/>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铁水质量大幅度提高，球化剂品质纯净度大幅度提高，所以，铁水中残余稀土量越来越低</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，最后</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控制：</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 0.005%-0.02%</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，就完全可以稳定生产的球铁，</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过高反而会</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影响产品质量。</a:t>
            </a:r>
          </a:p>
        </p:txBody>
      </p:sp>
      <p:sp>
        <p:nvSpPr>
          <p:cNvPr id="1048752" name="文本框 6"/>
          <p:cNvSpPr txBox="1"/>
          <p:nvPr/>
        </p:nvSpPr>
        <p:spPr>
          <a:xfrm>
            <a:off x="1054464" y="141021"/>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3" name="文本框 9"/>
          <p:cNvSpPr txBox="1"/>
          <p:nvPr/>
        </p:nvSpPr>
        <p:spPr>
          <a:xfrm>
            <a:off x="1143002" y="744752"/>
            <a:ext cx="4625305"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.1</a:t>
            </a:r>
            <a:r>
              <a:rPr lang="zh-CN" altLang="en-US" dirty="0" smtClean="0"/>
              <a:t>在</a:t>
            </a:r>
            <a:r>
              <a:rPr lang="zh-CN" altLang="en-US" dirty="0"/>
              <a:t>球墨铸铁中的应用</a:t>
            </a:r>
          </a:p>
        </p:txBody>
      </p:sp>
      <p:sp>
        <p:nvSpPr>
          <p:cNvPr id="1048754" name="矩形 8"/>
          <p:cNvSpPr/>
          <p:nvPr/>
        </p:nvSpPr>
        <p:spPr>
          <a:xfrm>
            <a:off x="940584" y="1316252"/>
            <a:ext cx="7412043" cy="2354491"/>
          </a:xfrm>
          <a:prstGeom prst="rect">
            <a:avLst/>
          </a:prstGeom>
        </p:spPr>
        <p:txBody>
          <a:bodyPr wrap="square" lIns="68580" tIns="34290" rIns="68580" bIns="34290">
            <a:spAutoFit/>
          </a:bodyPr>
          <a:lstStyle/>
          <a:p>
            <a:pPr algn="just">
              <a:lnSpc>
                <a:spcPct val="150000"/>
              </a:lnSpc>
            </a:pPr>
            <a:r>
              <a:rPr lang="zh-CN" altLang="zh-CN" sz="1800" kern="0" dirty="0">
                <a:solidFill>
                  <a:schemeClr val="tx1">
                    <a:lumMod val="75000"/>
                    <a:lumOff val="25000"/>
                  </a:schemeClr>
                </a:solidFill>
                <a:latin typeface="Times New Roman" pitchFamily="18" charset="0"/>
                <a:ea typeface="华文新魏" pitchFamily="2" charset="-122"/>
                <a:cs typeface="Times New Roman" pitchFamily="18" charset="0"/>
              </a:rPr>
              <a:t>我国球铁生产消耗稀土量：</a:t>
            </a:r>
            <a:endParaRPr lang="en-US" altLang="zh-CN" sz="18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gn="just">
              <a:lnSpc>
                <a:spcPct val="150000"/>
              </a:lnSpc>
            </a:pP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铁水量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2021</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万吨</a:t>
            </a:r>
          </a:p>
          <a:p>
            <a:pPr indent="342900" algn="just">
              <a:lnSpc>
                <a:spcPct val="150000"/>
              </a:lnSpc>
            </a:pP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残余稀土量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0.005%-0.020%</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，平均</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0.0125%</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稀土收率</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50%</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 每吨铁水消耗</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0.025%</a:t>
            </a:r>
            <a:endPar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gn="just">
              <a:lnSpc>
                <a:spcPct val="15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2021</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万吨铁水消耗稀土金属量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5052</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吨，折合氧化物为</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6014</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吨。</a:t>
            </a:r>
          </a:p>
          <a:p>
            <a:pPr indent="342900" algn="just">
              <a:lnSpc>
                <a:spcPct val="150000"/>
              </a:lnSpc>
            </a:pP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生产球铁消耗稀土量为钢铁用量</a:t>
            </a:r>
            <a:r>
              <a:rPr lang="zh-CN" altLang="zh-CN" sz="1800" kern="0" dirty="0">
                <a:solidFill>
                  <a:schemeClr val="tx1">
                    <a:lumMod val="75000"/>
                    <a:lumOff val="25000"/>
                  </a:schemeClr>
                </a:solidFill>
                <a:latin typeface="Times New Roman" pitchFamily="18" charset="0"/>
                <a:ea typeface="华文新魏" pitchFamily="2" charset="-122"/>
                <a:cs typeface="Times New Roman" pitchFamily="18" charset="0"/>
              </a:rPr>
              <a:t>最大</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的产品，由于球铁发展已进入成熟期，加上铁水质量及球化剂纯净</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度</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提高对稀土的需求量，不会有很大的增长，进入</a:t>
            </a:r>
            <a:r>
              <a:rPr lang="zh-CN" altLang="zh-CN" sz="1800" b="1" kern="0" dirty="0">
                <a:solidFill>
                  <a:schemeClr val="tx1">
                    <a:lumMod val="75000"/>
                    <a:lumOff val="25000"/>
                  </a:schemeClr>
                </a:solidFill>
                <a:latin typeface="Times New Roman" pitchFamily="18" charset="0"/>
                <a:ea typeface="华文新魏" pitchFamily="2" charset="-122"/>
                <a:cs typeface="Times New Roman" pitchFamily="18" charset="0"/>
              </a:rPr>
              <a:t>平台期</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t>
            </a:r>
            <a:endPar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755" name="文本框 3"/>
          <p:cNvSpPr txBox="1"/>
          <p:nvPr/>
        </p:nvSpPr>
        <p:spPr>
          <a:xfrm>
            <a:off x="1143002" y="173252"/>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6" name="文本框 9"/>
          <p:cNvSpPr txBox="1"/>
          <p:nvPr/>
        </p:nvSpPr>
        <p:spPr>
          <a:xfrm>
            <a:off x="1027584" y="568106"/>
            <a:ext cx="4751943"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3.2.2</a:t>
            </a:r>
            <a:r>
              <a:rPr lang="en-US" altLang="zh-CN" dirty="0" smtClean="0"/>
              <a:t> </a:t>
            </a:r>
            <a:r>
              <a:rPr lang="zh-CN" altLang="en-US" dirty="0"/>
              <a:t>在蠕墨铸铁中的应用</a:t>
            </a:r>
          </a:p>
        </p:txBody>
      </p:sp>
      <p:sp>
        <p:nvSpPr>
          <p:cNvPr id="1048757" name="矩形 22"/>
          <p:cNvSpPr/>
          <p:nvPr/>
        </p:nvSpPr>
        <p:spPr>
          <a:xfrm>
            <a:off x="643777" y="876943"/>
            <a:ext cx="7964777" cy="2608406"/>
          </a:xfrm>
          <a:prstGeom prst="rect">
            <a:avLst/>
          </a:prstGeom>
        </p:spPr>
        <p:txBody>
          <a:bodyPr wrap="square" lIns="68580" tIns="34290" rIns="68580" bIns="34290">
            <a:spAutoFit/>
          </a:bodyPr>
          <a:lstStyle/>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主要产品</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应用范围</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：汽车排气歧管，车辆制动器部件，汽车缸体、缸套，冶金配件，机床件，钢锭模等。</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生产工艺</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：蠕化剂</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铁水→蠕墨铸铁</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蠕化工艺</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：冲入法（同球化工艺）、喂丝法（同球化工艺）</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蠕铁件</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工艺难点</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 </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marL="342900" indent="-342900" algn="just">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石墨形态片状与球状之间为蠕虫状，生产很难控制，蠕化不够为片状石墨，蠕化过量为球状石墨。</a:t>
            </a:r>
          </a:p>
          <a:p>
            <a:pPr marL="342900" indent="-342900">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蠕化成份设计要求较高，蠕化剂入量范围窄，因此，在蠕化剂成份设计上尽量加入量范围宽一些。</a:t>
            </a:r>
          </a:p>
          <a:p>
            <a:pPr marL="342900" indent="-342900">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铁水质量尽量纯净，要求铁水硫氧含量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S%&lt;002%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消耗的稀土元素和镁元素低，更好控制残余稀土量和镁量。</a:t>
            </a:r>
          </a:p>
        </p:txBody>
      </p:sp>
      <p:pic>
        <p:nvPicPr>
          <p:cNvPr id="2097193" name="图片 4"/>
          <p:cNvPicPr>
            <a:picLocks/>
          </p:cNvPicPr>
          <p:nvPr/>
        </p:nvPicPr>
        <p:blipFill>
          <a:blip r:embed="rId2"/>
          <a:srcRect/>
          <a:stretch>
            <a:fillRect/>
          </a:stretch>
        </p:blipFill>
        <p:spPr bwMode="auto">
          <a:xfrm>
            <a:off x="4216323" y="3381440"/>
            <a:ext cx="3661009" cy="1657826"/>
          </a:xfrm>
          <a:prstGeom prst="rect">
            <a:avLst/>
          </a:prstGeom>
          <a:noFill/>
          <a:ln>
            <a:noFill/>
          </a:ln>
        </p:spPr>
      </p:pic>
      <p:pic>
        <p:nvPicPr>
          <p:cNvPr id="2097194" name="图片 5"/>
          <p:cNvPicPr>
            <a:picLocks/>
          </p:cNvPicPr>
          <p:nvPr/>
        </p:nvPicPr>
        <p:blipFill>
          <a:blip r:embed="rId3"/>
          <a:stretch>
            <a:fillRect/>
          </a:stretch>
        </p:blipFill>
        <p:spPr>
          <a:xfrm>
            <a:off x="1143000" y="3371375"/>
            <a:ext cx="2980849" cy="1772126"/>
          </a:xfrm>
          <a:prstGeom prst="rect">
            <a:avLst/>
          </a:prstGeom>
        </p:spPr>
      </p:pic>
      <p:sp>
        <p:nvSpPr>
          <p:cNvPr id="1048758" name="文本框 6"/>
          <p:cNvSpPr txBox="1"/>
          <p:nvPr/>
        </p:nvSpPr>
        <p:spPr>
          <a:xfrm>
            <a:off x="1027584" y="129525"/>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9" name="文本框 9"/>
          <p:cNvSpPr txBox="1"/>
          <p:nvPr/>
        </p:nvSpPr>
        <p:spPr>
          <a:xfrm>
            <a:off x="971144" y="682406"/>
            <a:ext cx="465255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3.2.2</a:t>
            </a:r>
            <a:r>
              <a:rPr lang="zh-CN" altLang="en-US" dirty="0" smtClean="0"/>
              <a:t>在</a:t>
            </a:r>
            <a:r>
              <a:rPr lang="zh-CN" altLang="en-US" dirty="0"/>
              <a:t>蠕墨铸铁中的应用</a:t>
            </a:r>
          </a:p>
        </p:txBody>
      </p:sp>
      <p:sp>
        <p:nvSpPr>
          <p:cNvPr id="1048760" name="矩形 22"/>
          <p:cNvSpPr/>
          <p:nvPr/>
        </p:nvSpPr>
        <p:spPr>
          <a:xfrm>
            <a:off x="770045" y="1339196"/>
            <a:ext cx="7450281" cy="2562240"/>
          </a:xfrm>
          <a:prstGeom prst="rect">
            <a:avLst/>
          </a:prstGeom>
        </p:spPr>
        <p:txBody>
          <a:bodyPr wrap="square" lIns="68580" tIns="34290" rIns="68580" bIns="34290">
            <a:spAutoFit/>
          </a:bodyPr>
          <a:lstStyle/>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蠕墨铸铁的性能：有较好的强度，导热性，热疲劳性能，减震性等，应用范围较广，完全可以代替合金铸铁，由于</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生产工艺难于控制</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，蠕墨铸铁生产稳定性较难控制，因此，虽然市场前景好，但技术工艺跟不上，所以我国蠕铁生产量规模较小，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2018</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年不到</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近几年来，蠕墨铸铁生产工艺的难点，逐步解决，蠕化剂的成份设计及生产工艺逐渐标准化。因此，蠕墨铸铁将迎来市场成长期。据预测，蠕铁规模至少</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1500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万吨以上，消耗铁水</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2200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万吨。目前，蠕墨铸铁稀土残余量≤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0.05%</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，收率大约</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60%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，消耗稀土</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0.083%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，共需要稀土金属量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18260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吨，折算稀土氧化物量为</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21738</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吨，市场处于成长期，为将来钢铁材料行业稀土消耗的最大市场。</a:t>
            </a:r>
          </a:p>
        </p:txBody>
      </p:sp>
      <p:sp>
        <p:nvSpPr>
          <p:cNvPr id="1048761" name="文本框 3"/>
          <p:cNvSpPr txBox="1"/>
          <p:nvPr/>
        </p:nvSpPr>
        <p:spPr>
          <a:xfrm>
            <a:off x="971144" y="121297"/>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文本框 9"/>
          <p:cNvSpPr txBox="1"/>
          <p:nvPr/>
        </p:nvSpPr>
        <p:spPr>
          <a:xfrm>
            <a:off x="874756" y="744172"/>
            <a:ext cx="465255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3.2.2</a:t>
            </a:r>
            <a:r>
              <a:rPr lang="zh-CN" altLang="en-US" dirty="0" smtClean="0"/>
              <a:t>在</a:t>
            </a:r>
            <a:r>
              <a:rPr lang="zh-CN" altLang="en-US" dirty="0"/>
              <a:t>蠕墨铸铁中的应用</a:t>
            </a:r>
          </a:p>
        </p:txBody>
      </p:sp>
      <p:sp>
        <p:nvSpPr>
          <p:cNvPr id="1048763" name="矩形 22"/>
          <p:cNvSpPr/>
          <p:nvPr/>
        </p:nvSpPr>
        <p:spPr>
          <a:xfrm>
            <a:off x="867296" y="1182753"/>
            <a:ext cx="7517969" cy="1288045"/>
          </a:xfrm>
          <a:prstGeom prst="rect">
            <a:avLst/>
          </a:prstGeom>
        </p:spPr>
        <p:txBody>
          <a:bodyPr wrap="square" lIns="68580" tIns="34290" rIns="68580" bIns="34290">
            <a:spAutoFit/>
          </a:bodyPr>
          <a:lstStyle/>
          <a:p>
            <a:pPr indent="342900" algn="just">
              <a:lnSpc>
                <a:spcPct val="120000"/>
              </a:lnSpc>
            </a:pPr>
            <a:r>
              <a:rPr lang="zh-CN" altLang="en-US" sz="2100" kern="0" dirty="0">
                <a:solidFill>
                  <a:schemeClr val="tx1">
                    <a:lumMod val="75000"/>
                    <a:lumOff val="25000"/>
                  </a:schemeClr>
                </a:solidFill>
                <a:latin typeface="Times New Roman" pitchFamily="18" charset="0"/>
                <a:ea typeface="华文新魏" pitchFamily="2" charset="-122"/>
                <a:cs typeface="Times New Roman" pitchFamily="18" charset="0"/>
              </a:rPr>
              <a:t>案例</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：我国载重汽车保有量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2500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万辆，平均每辆汽车有</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个刹车鼓，平均每个刹车鼓</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78Kg,</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，每辆车需要</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780Kg</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，刹车鼓，现在基本上一年换</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4</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次，合金铸铁材质改成蠕铁材质，质量提高，每年换二次，每辆车</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1560Kg</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，市场规模</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3900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万吨，按</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需求量：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1107</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万吨，折算成铁水量</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1580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a:t>
            </a:r>
          </a:p>
        </p:txBody>
      </p:sp>
      <p:grpSp>
        <p:nvGrpSpPr>
          <p:cNvPr id="116" name="组合 2"/>
          <p:cNvGrpSpPr/>
          <p:nvPr/>
        </p:nvGrpSpPr>
        <p:grpSpPr>
          <a:xfrm>
            <a:off x="1243665" y="2697549"/>
            <a:ext cx="6459629" cy="2180128"/>
            <a:chOff x="92241" y="2659372"/>
            <a:chExt cx="8612839" cy="2906838"/>
          </a:xfrm>
        </p:grpSpPr>
        <p:pic>
          <p:nvPicPr>
            <p:cNvPr id="2097195" name="图片 3"/>
            <p:cNvPicPr>
              <a:picLocks/>
            </p:cNvPicPr>
            <p:nvPr/>
          </p:nvPicPr>
          <p:blipFill>
            <a:blip r:embed="rId2"/>
            <a:stretch>
              <a:fillRect/>
            </a:stretch>
          </p:blipFill>
          <p:spPr>
            <a:xfrm>
              <a:off x="92241" y="2659372"/>
              <a:ext cx="2499736" cy="2466833"/>
            </a:xfrm>
            <a:prstGeom prst="rect">
              <a:avLst/>
            </a:prstGeom>
          </p:spPr>
        </p:pic>
        <p:pic>
          <p:nvPicPr>
            <p:cNvPr id="2097196" name="图片 4"/>
            <p:cNvPicPr>
              <a:picLocks noChangeAspect="1"/>
            </p:cNvPicPr>
            <p:nvPr/>
          </p:nvPicPr>
          <p:blipFill>
            <a:blip r:embed="rId3"/>
            <a:stretch>
              <a:fillRect/>
            </a:stretch>
          </p:blipFill>
          <p:spPr>
            <a:xfrm>
              <a:off x="2593075" y="2659372"/>
              <a:ext cx="2606724" cy="2322061"/>
            </a:xfrm>
            <a:prstGeom prst="rect">
              <a:avLst/>
            </a:prstGeom>
          </p:spPr>
        </p:pic>
        <p:pic>
          <p:nvPicPr>
            <p:cNvPr id="2097197" name="图片 5"/>
            <p:cNvPicPr>
              <a:picLocks/>
            </p:cNvPicPr>
            <p:nvPr/>
          </p:nvPicPr>
          <p:blipFill>
            <a:blip r:embed="rId4"/>
            <a:stretch>
              <a:fillRect/>
            </a:stretch>
          </p:blipFill>
          <p:spPr>
            <a:xfrm>
              <a:off x="5199799" y="2659372"/>
              <a:ext cx="3505281" cy="2212256"/>
            </a:xfrm>
            <a:prstGeom prst="rect">
              <a:avLst/>
            </a:prstGeom>
          </p:spPr>
        </p:pic>
        <p:sp>
          <p:nvSpPr>
            <p:cNvPr id="1048764" name="矩形 1"/>
            <p:cNvSpPr/>
            <p:nvPr/>
          </p:nvSpPr>
          <p:spPr>
            <a:xfrm>
              <a:off x="256114" y="4981434"/>
              <a:ext cx="8448966" cy="584776"/>
            </a:xfrm>
            <a:prstGeom prst="rect">
              <a:avLst/>
            </a:prstGeom>
          </p:spPr>
          <p:txBody>
            <a:bodyPr wrap="square">
              <a:spAutoFit/>
            </a:bodyPr>
            <a:lstStyle/>
            <a:p>
              <a:pPr indent="500063">
                <a:lnSpc>
                  <a:spcPct val="150000"/>
                </a:lnSpc>
              </a:pP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刹车鼓</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                          </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排气管</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                                       </a:t>
              </a:r>
              <a:r>
                <a:rPr lang="zh-CN" altLang="zh-CN" sz="1500" kern="0" dirty="0">
                  <a:solidFill>
                    <a:schemeClr val="tx1">
                      <a:lumMod val="75000"/>
                      <a:lumOff val="25000"/>
                    </a:schemeClr>
                  </a:solidFill>
                  <a:latin typeface="Times New Roman" pitchFamily="18" charset="0"/>
                  <a:ea typeface="华文新魏" pitchFamily="2" charset="-122"/>
                  <a:cs typeface="Times New Roman" pitchFamily="18" charset="0"/>
                </a:rPr>
                <a:t>汽缸盖</a:t>
              </a:r>
              <a:endPar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grpSp>
      <p:sp>
        <p:nvSpPr>
          <p:cNvPr id="1048765" name="文本框 8"/>
          <p:cNvSpPr txBox="1"/>
          <p:nvPr/>
        </p:nvSpPr>
        <p:spPr>
          <a:xfrm>
            <a:off x="867296" y="192216"/>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文本框 9"/>
          <p:cNvSpPr txBox="1"/>
          <p:nvPr/>
        </p:nvSpPr>
        <p:spPr>
          <a:xfrm>
            <a:off x="907653" y="625479"/>
            <a:ext cx="6294031"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3.2.3</a:t>
            </a:r>
            <a:r>
              <a:rPr lang="zh-CN" altLang="en-US" dirty="0" smtClean="0"/>
              <a:t>在</a:t>
            </a:r>
            <a:r>
              <a:rPr lang="zh-CN" altLang="en-US" dirty="0"/>
              <a:t>耐磨白口合金铸铁中的应用</a:t>
            </a:r>
          </a:p>
        </p:txBody>
      </p:sp>
      <p:sp>
        <p:nvSpPr>
          <p:cNvPr id="1048767" name="矩形 22"/>
          <p:cNvSpPr/>
          <p:nvPr/>
        </p:nvSpPr>
        <p:spPr>
          <a:xfrm>
            <a:off x="607722" y="997962"/>
            <a:ext cx="7403669" cy="1685077"/>
          </a:xfrm>
          <a:prstGeom prst="rect">
            <a:avLst/>
          </a:prstGeom>
        </p:spPr>
        <p:txBody>
          <a:bodyPr wrap="square" lIns="68580" tIns="34290" rIns="68580" bIns="34290">
            <a:spAutoFit/>
          </a:bodyPr>
          <a:lstStyle/>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产品</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应用范围</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：用作耐磨材料，如衬板，轧辊，磨球，锤头，板锤等。</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生产工艺</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：添加稀土（</a:t>
            </a:r>
            <a:r>
              <a:rPr lang="en-US" altLang="zh-CN" dirty="0">
                <a:solidFill>
                  <a:schemeClr val="tx1">
                    <a:lumMod val="75000"/>
                    <a:lumOff val="25000"/>
                  </a:schemeClr>
                </a:solidFill>
              </a:rPr>
              <a:t> </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0.03~0.06%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铁水</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加入方法</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：冲入法、喂丝法</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稀土的</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作用</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marL="342900" indent="-342900">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改善碳化物的形态，提高产品的冲击韧性，细化结晶组织，提高产品的热疲劳及抗氧化性，进而提高产品的使用寿命。</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marL="342900" indent="-342900">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降低贵合金元素</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Mo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Ni</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加入量，耐磨性能不降低，降低生产成本。</a:t>
            </a:r>
          </a:p>
        </p:txBody>
      </p:sp>
      <p:grpSp>
        <p:nvGrpSpPr>
          <p:cNvPr id="118" name="组合 2"/>
          <p:cNvGrpSpPr/>
          <p:nvPr/>
        </p:nvGrpSpPr>
        <p:grpSpPr>
          <a:xfrm>
            <a:off x="1180270" y="2683039"/>
            <a:ext cx="5916721" cy="2373468"/>
            <a:chOff x="635614" y="3542969"/>
            <a:chExt cx="7844933" cy="3311359"/>
          </a:xfrm>
        </p:grpSpPr>
        <p:pic>
          <p:nvPicPr>
            <p:cNvPr id="2097198" name="图片 4" descr="调整大小 2-1"/>
            <p:cNvPicPr>
              <a:picLocks noChangeAspect="1"/>
            </p:cNvPicPr>
            <p:nvPr/>
          </p:nvPicPr>
          <p:blipFill>
            <a:blip r:embed="rId2"/>
            <a:srcRect/>
            <a:stretch>
              <a:fillRect/>
            </a:stretch>
          </p:blipFill>
          <p:spPr bwMode="auto">
            <a:xfrm>
              <a:off x="635614" y="3542969"/>
              <a:ext cx="3854717" cy="2883544"/>
            </a:xfrm>
            <a:prstGeom prst="rect">
              <a:avLst/>
            </a:prstGeom>
            <a:noFill/>
            <a:ln>
              <a:noFill/>
            </a:ln>
          </p:spPr>
        </p:pic>
        <p:pic>
          <p:nvPicPr>
            <p:cNvPr id="2097199" name="图片 5" descr="调整大小 3-3"/>
            <p:cNvPicPr>
              <a:picLocks noChangeAspect="1"/>
            </p:cNvPicPr>
            <p:nvPr/>
          </p:nvPicPr>
          <p:blipFill>
            <a:blip r:embed="rId3"/>
            <a:srcRect/>
            <a:stretch>
              <a:fillRect/>
            </a:stretch>
          </p:blipFill>
          <p:spPr bwMode="auto">
            <a:xfrm>
              <a:off x="4626811" y="3542969"/>
              <a:ext cx="3853736" cy="2883544"/>
            </a:xfrm>
            <a:prstGeom prst="rect">
              <a:avLst/>
            </a:prstGeom>
            <a:noFill/>
            <a:ln>
              <a:noFill/>
            </a:ln>
          </p:spPr>
        </p:pic>
        <p:sp>
          <p:nvSpPr>
            <p:cNvPr id="1048768" name="矩形 1"/>
            <p:cNvSpPr/>
            <p:nvPr/>
          </p:nvSpPr>
          <p:spPr>
            <a:xfrm>
              <a:off x="1592024" y="6424931"/>
              <a:ext cx="6076969" cy="429397"/>
            </a:xfrm>
            <a:prstGeom prst="rect">
              <a:avLst/>
            </a:prstGeom>
          </p:spPr>
          <p:txBody>
            <a:bodyPr wrap="none">
              <a:spAutoFit/>
            </a:bodyPr>
            <a:lstStyle/>
            <a:p>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不加稀土金相图片</a:t>
              </a:r>
              <a:r>
                <a:rPr lang="en-US"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加稀土金相图片</a:t>
              </a:r>
              <a:endParaRPr lang="zh-CN" altLang="en-US" sz="1500"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grpSp>
      <p:sp>
        <p:nvSpPr>
          <p:cNvPr id="1048769" name="文本框 7"/>
          <p:cNvSpPr txBox="1"/>
          <p:nvPr/>
        </p:nvSpPr>
        <p:spPr>
          <a:xfrm>
            <a:off x="1104530" y="173252"/>
            <a:ext cx="4444166"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a:t>
            </a:r>
            <a:r>
              <a:rPr lang="en-US" altLang="zh-CN" dirty="0" smtClean="0"/>
              <a:t> </a:t>
            </a:r>
            <a:r>
              <a:rPr lang="zh-CN" altLang="en-US" dirty="0" smtClean="0"/>
              <a:t>稀土在铸铁中的应用</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00" name="Picture 2" descr="D:\E-back\龙钇公司材料\公司图片\钢中加入现场及设备\润达高铬铸铁2.jpg"/>
          <p:cNvPicPr>
            <a:picLocks noChangeAspect="1" noChangeArrowheads="1"/>
          </p:cNvPicPr>
          <p:nvPr/>
        </p:nvPicPr>
        <p:blipFill rotWithShape="1">
          <a:blip r:embed="rId2" cstate="print"/>
          <a:srcRect t="20984" b="-2360"/>
          <a:stretch>
            <a:fillRect/>
          </a:stretch>
        </p:blipFill>
        <p:spPr bwMode="auto">
          <a:xfrm>
            <a:off x="1744716" y="1287573"/>
            <a:ext cx="4087505" cy="2494718"/>
          </a:xfrm>
          <a:prstGeom prst="rect">
            <a:avLst/>
          </a:prstGeom>
          <a:noFill/>
        </p:spPr>
      </p:pic>
      <p:sp>
        <p:nvSpPr>
          <p:cNvPr id="1048770" name="矩形 4"/>
          <p:cNvSpPr/>
          <p:nvPr/>
        </p:nvSpPr>
        <p:spPr>
          <a:xfrm>
            <a:off x="2911405" y="4005804"/>
            <a:ext cx="2574994" cy="284693"/>
          </a:xfrm>
          <a:prstGeom prst="rect">
            <a:avLst/>
          </a:prstGeom>
        </p:spPr>
        <p:txBody>
          <a:bodyPr wrap="square" lIns="68580" tIns="34290" rIns="68580" bIns="34290">
            <a:spAutoFit/>
          </a:bodyPr>
          <a:lstStyle/>
          <a:p>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高铬</a:t>
            </a:r>
            <a:r>
              <a:rPr lang="zh-CN" altLang="zh-CN" kern="0" dirty="0" smtClean="0">
                <a:solidFill>
                  <a:schemeClr val="tx1">
                    <a:lumMod val="85000"/>
                    <a:lumOff val="15000"/>
                  </a:schemeClr>
                </a:solidFill>
                <a:latin typeface="Times New Roman" pitchFamily="18" charset="0"/>
                <a:ea typeface="华文新魏" pitchFamily="2" charset="-122"/>
                <a:cs typeface="Times New Roman" pitchFamily="18" charset="0"/>
              </a:rPr>
              <a:t>铸铁</a:t>
            </a:r>
            <a:r>
              <a:rPr lang="zh-CN" altLang="en-US" kern="0" dirty="0" smtClean="0">
                <a:solidFill>
                  <a:schemeClr val="tx1">
                    <a:lumMod val="85000"/>
                    <a:lumOff val="15000"/>
                  </a:schemeClr>
                </a:solidFill>
                <a:latin typeface="Times New Roman" pitchFamily="18" charset="0"/>
                <a:ea typeface="华文新魏" pitchFamily="2" charset="-122"/>
                <a:cs typeface="Times New Roman" pitchFamily="18" charset="0"/>
              </a:rPr>
              <a:t>喂</a:t>
            </a: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丝处理</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endParaRPr lang="zh-CN" altLang="en-US"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sp>
        <p:nvSpPr>
          <p:cNvPr id="1048771" name="文本框 5"/>
          <p:cNvSpPr txBox="1"/>
          <p:nvPr/>
        </p:nvSpPr>
        <p:spPr>
          <a:xfrm>
            <a:off x="907653" y="625479"/>
            <a:ext cx="6294031"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latin typeface="Times New Roman" pitchFamily="18" charset="0"/>
                <a:cs typeface="Times New Roman" pitchFamily="18" charset="0"/>
              </a:rPr>
              <a:t>3.2.3</a:t>
            </a:r>
            <a:r>
              <a:rPr lang="zh-CN" altLang="en-US" dirty="0" smtClean="0"/>
              <a:t>在</a:t>
            </a:r>
            <a:r>
              <a:rPr lang="zh-CN" altLang="en-US" dirty="0"/>
              <a:t>耐磨白口合金铸铁中的应用</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2" name="文本框 9"/>
          <p:cNvSpPr txBox="1"/>
          <p:nvPr/>
        </p:nvSpPr>
        <p:spPr>
          <a:xfrm>
            <a:off x="1046062" y="241844"/>
            <a:ext cx="1895391" cy="561692"/>
          </a:xfrm>
          <a:prstGeom prst="rect">
            <a:avLst/>
          </a:prstGeom>
          <a:noFill/>
        </p:spPr>
        <p:txBody>
          <a:bodyPr wrap="none" lIns="68580" tIns="34290" rIns="68580" bIns="34290" rtlCol="0">
            <a:spAutoFit/>
          </a:bodyPr>
          <a:lstStyle>
            <a:defPPr>
              <a:defRPr lang="en-US"/>
            </a:defPPr>
            <a:lvl1pPr>
              <a:defRPr sz="3200">
                <a:solidFill>
                  <a:srgbClr val="002060"/>
                </a:solidFill>
                <a:latin typeface="华文新魏" panose="02010800040101010101" pitchFamily="2" charset="-122"/>
                <a:ea typeface="华文新魏" panose="02010800040101010101" pitchFamily="2" charset="-122"/>
              </a:defRPr>
            </a:lvl1pPr>
          </a:lstStyle>
          <a:p>
            <a:pPr algn="ctr"/>
            <a:r>
              <a:rPr lang="en-US" altLang="zh-CN" dirty="0" smtClean="0"/>
              <a:t>3.2.4</a:t>
            </a:r>
            <a:r>
              <a:rPr lang="zh-CN" altLang="en-US" dirty="0" smtClean="0"/>
              <a:t>小结</a:t>
            </a:r>
            <a:endParaRPr lang="zh-CN" altLang="en-US" dirty="0"/>
          </a:p>
        </p:txBody>
      </p:sp>
      <p:sp>
        <p:nvSpPr>
          <p:cNvPr id="1048773" name="矩形 7"/>
          <p:cNvSpPr/>
          <p:nvPr/>
        </p:nvSpPr>
        <p:spPr>
          <a:xfrm>
            <a:off x="835667" y="906432"/>
            <a:ext cx="7684879" cy="2396041"/>
          </a:xfrm>
          <a:prstGeom prst="rect">
            <a:avLst/>
          </a:prstGeom>
        </p:spPr>
        <p:txBody>
          <a:bodyPr wrap="square" lIns="68580" tIns="34290" rIns="68580" bIns="34290">
            <a:spAutoFit/>
          </a:bodyPr>
          <a:lstStyle/>
          <a:p>
            <a:pPr indent="342900" algn="just">
              <a:lnSpc>
                <a:spcPct val="120000"/>
              </a:lnSpc>
            </a:pPr>
            <a:r>
              <a:rPr lang="zh-CN" altLang="zh-CN" sz="2100" kern="0" dirty="0">
                <a:solidFill>
                  <a:schemeClr val="tx1">
                    <a:lumMod val="75000"/>
                    <a:lumOff val="25000"/>
                  </a:schemeClr>
                </a:solidFill>
                <a:latin typeface="Times New Roman" pitchFamily="18" charset="0"/>
                <a:ea typeface="华文新魏" pitchFamily="2" charset="-122"/>
                <a:cs typeface="Times New Roman" pitchFamily="18" charset="0"/>
              </a:rPr>
              <a:t>稀土在铸铁中的应用，其中球墨铸铁、蠕墨铸铁等是刚性需求，必须加入</a:t>
            </a:r>
            <a:r>
              <a:rPr lang="zh-CN" altLang="en-US" sz="21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zh-CN" sz="2100" kern="0" dirty="0">
                <a:solidFill>
                  <a:schemeClr val="tx1">
                    <a:lumMod val="75000"/>
                    <a:lumOff val="25000"/>
                  </a:schemeClr>
                </a:solidFill>
                <a:latin typeface="Times New Roman" pitchFamily="18" charset="0"/>
                <a:ea typeface="华文新魏" pitchFamily="2" charset="-122"/>
                <a:cs typeface="Times New Roman" pitchFamily="18" charset="0"/>
              </a:rPr>
              <a:t>，目前没有找到替代品。球铁产品增长有限，而且随着铁水质量的提高（氧、硫含量低，纯净度</a:t>
            </a:r>
            <a:r>
              <a:rPr lang="zh-CN" altLang="en-US" sz="2100" kern="0" dirty="0">
                <a:solidFill>
                  <a:schemeClr val="tx1">
                    <a:lumMod val="75000"/>
                    <a:lumOff val="25000"/>
                  </a:schemeClr>
                </a:solidFill>
                <a:latin typeface="Times New Roman" pitchFamily="18" charset="0"/>
                <a:ea typeface="华文新魏" pitchFamily="2" charset="-122"/>
                <a:cs typeface="Times New Roman" pitchFamily="18" charset="0"/>
              </a:rPr>
              <a:t>高</a:t>
            </a:r>
            <a:r>
              <a:rPr lang="zh-CN" altLang="zh-CN" sz="2100" kern="0" dirty="0">
                <a:solidFill>
                  <a:schemeClr val="tx1">
                    <a:lumMod val="75000"/>
                    <a:lumOff val="25000"/>
                  </a:schemeClr>
                </a:solidFill>
                <a:latin typeface="Times New Roman" pitchFamily="18" charset="0"/>
                <a:ea typeface="华文新魏" pitchFamily="2" charset="-122"/>
                <a:cs typeface="Times New Roman" pitchFamily="18" charset="0"/>
              </a:rPr>
              <a:t>）。对稀土的依赖性降低，因此稀土的用量不会有大的增长。而蠕墨铸铁市场潜力巨大，且目前对稀土的依赖性很大，</a:t>
            </a:r>
            <a:r>
              <a:rPr lang="zh-CN" altLang="en-US" sz="21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zh-CN" sz="2100" kern="0" dirty="0">
                <a:solidFill>
                  <a:schemeClr val="tx1">
                    <a:lumMod val="75000"/>
                    <a:lumOff val="25000"/>
                  </a:schemeClr>
                </a:solidFill>
                <a:latin typeface="Times New Roman" pitchFamily="18" charset="0"/>
                <a:ea typeface="华文新魏" pitchFamily="2" charset="-122"/>
                <a:cs typeface="Times New Roman" pitchFamily="18" charset="0"/>
              </a:rPr>
              <a:t>残余含量较大。因此，这一块消耗稀土量增长较大</a:t>
            </a:r>
            <a:r>
              <a:rPr lang="zh-CN" altLang="zh-CN" sz="2100" kern="100" dirty="0">
                <a:solidFill>
                  <a:schemeClr val="tx1">
                    <a:lumMod val="75000"/>
                    <a:lumOff val="25000"/>
                  </a:schemeClr>
                </a:solidFill>
                <a:ea typeface="宋体" panose="02010600030101010101" pitchFamily="2" charset="-122"/>
                <a:cs typeface="宋体" panose="02010600030101010101" pitchFamily="2" charset="-122"/>
              </a:rPr>
              <a:t>。</a:t>
            </a:r>
            <a:endParaRPr lang="zh-CN" altLang="en-US" sz="21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4" name="标题 1"/>
          <p:cNvSpPr>
            <a:spLocks noGrp="1"/>
          </p:cNvSpPr>
          <p:nvPr>
            <p:ph type="title"/>
          </p:nvPr>
        </p:nvSpPr>
        <p:spPr>
          <a:xfrm>
            <a:off x="932577" y="1371560"/>
            <a:ext cx="1763064"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净化作用</a:t>
            </a:r>
            <a:endParaRPr lang="zh-CN" altLang="en-US" sz="1500" kern="0" dirty="0">
              <a:solidFill>
                <a:srgbClr val="FF0000"/>
              </a:solidFill>
              <a:latin typeface="Times New Roman" pitchFamily="18" charset="0"/>
              <a:cs typeface="Times New Roman" pitchFamily="18" charset="0"/>
            </a:endParaRPr>
          </a:p>
        </p:txBody>
      </p:sp>
      <p:sp>
        <p:nvSpPr>
          <p:cNvPr id="1048775" name="文本框 4"/>
          <p:cNvSpPr txBox="1"/>
          <p:nvPr/>
        </p:nvSpPr>
        <p:spPr>
          <a:xfrm>
            <a:off x="1202925" y="113189"/>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776" name="矩形 1"/>
          <p:cNvSpPr/>
          <p:nvPr/>
        </p:nvSpPr>
        <p:spPr>
          <a:xfrm>
            <a:off x="911763" y="1775899"/>
            <a:ext cx="7359400" cy="3100849"/>
          </a:xfrm>
          <a:prstGeom prst="rect">
            <a:avLst/>
          </a:prstGeom>
        </p:spPr>
        <p:txBody>
          <a:bodyPr wrap="square" lIns="68580" tIns="34290" rIns="68580" bIns="34290">
            <a:spAutoFit/>
          </a:bodyPr>
          <a:lstStyle/>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脱氧作用</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稀土元素在钢液中有很强的脱氧能力，比强脱氧剂</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Al</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Mg</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Ti</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Zr</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都强，与</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Ca</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相近。</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稀土元素的强脱氧后，对钢的精炼起较好的作用，钢液中加稀土后如能达到平衡，则溶解氧能降到几个或低于</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1×10-6.</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实际生产时，钢液不可能达到平衡，钢液适宜在预脱氧或终脱氧后再加稀土，仍有深度脱氧的作用。</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脱氧产物为</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RE2O3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REO2</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型氧化物，熔点在</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1700-2500℃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范围，密度在</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5-9.3g/cm3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，生成热很大，也很稳定，可以起异质形核作用，脱氧产物不易上浮。</a:t>
            </a:r>
          </a:p>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    </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脱硫作用</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稀土元素有很强的脱硫能力，比</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Mg</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Al</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强，仅次于</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Ca</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p>
          <a:p>
            <a:pPr indent="342900"/>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脱硫产物为</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RE2S3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，熔点在</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1500-2450℃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范围，密度在</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3.7-6.4g/cm3.</a:t>
            </a:r>
          </a:p>
        </p:txBody>
      </p:sp>
      <p:sp>
        <p:nvSpPr>
          <p:cNvPr id="1048777" name="文本框 4"/>
          <p:cNvSpPr txBox="1"/>
          <p:nvPr/>
        </p:nvSpPr>
        <p:spPr>
          <a:xfrm>
            <a:off x="1202925" y="677489"/>
            <a:ext cx="3216265"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3.3.1</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作用</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8" name="标题 1"/>
          <p:cNvSpPr>
            <a:spLocks noGrp="1"/>
          </p:cNvSpPr>
          <p:nvPr>
            <p:ph type="title"/>
          </p:nvPr>
        </p:nvSpPr>
        <p:spPr>
          <a:xfrm>
            <a:off x="1126589" y="1314787"/>
            <a:ext cx="1763064"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净化作用</a:t>
            </a:r>
            <a:endParaRPr lang="zh-CN" altLang="en-US" sz="1500" kern="0" dirty="0">
              <a:solidFill>
                <a:srgbClr val="FF0000"/>
              </a:solidFill>
              <a:latin typeface="Times New Roman" pitchFamily="18" charset="0"/>
              <a:cs typeface="Times New Roman" pitchFamily="18" charset="0"/>
            </a:endParaRPr>
          </a:p>
        </p:txBody>
      </p:sp>
      <p:sp>
        <p:nvSpPr>
          <p:cNvPr id="1048779" name="文本框 4"/>
          <p:cNvSpPr txBox="1"/>
          <p:nvPr/>
        </p:nvSpPr>
        <p:spPr>
          <a:xfrm>
            <a:off x="1126589" y="771136"/>
            <a:ext cx="3293209"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3.3.1 </a:t>
            </a:r>
            <a:r>
              <a:rPr lang="zh-CN" altLang="en-US" sz="2400" dirty="0">
                <a:solidFill>
                  <a:srgbClr val="002060"/>
                </a:solidFill>
                <a:latin typeface="Times New Roman" pitchFamily="18" charset="0"/>
                <a:ea typeface="华文新魏" panose="02010800040101010101" pitchFamily="2" charset="-122"/>
                <a:cs typeface="Times New Roman" pitchFamily="18" charset="0"/>
              </a:rPr>
              <a:t>稀土在钢中的作用</a:t>
            </a:r>
          </a:p>
        </p:txBody>
      </p:sp>
      <p:sp>
        <p:nvSpPr>
          <p:cNvPr id="1048780" name="矩形 1"/>
          <p:cNvSpPr/>
          <p:nvPr/>
        </p:nvSpPr>
        <p:spPr>
          <a:xfrm>
            <a:off x="1005193" y="1646728"/>
            <a:ext cx="7307534" cy="3522503"/>
          </a:xfrm>
          <a:prstGeom prst="rect">
            <a:avLst/>
          </a:prstGeom>
        </p:spPr>
        <p:txBody>
          <a:bodyPr wrap="square" lIns="68580" tIns="34290" rIns="68580" bIns="34290">
            <a:spAutoFit/>
          </a:bodyPr>
          <a:lstStyle/>
          <a:p>
            <a:pPr>
              <a:lnSpc>
                <a:spcPct val="120000"/>
              </a:lnSpc>
            </a:pP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3.    </a:t>
            </a:r>
            <a:r>
              <a:rPr lang="zh-CN" altLang="en-US" sz="1700" b="1" kern="0" dirty="0">
                <a:solidFill>
                  <a:schemeClr val="tx1">
                    <a:lumMod val="75000"/>
                    <a:lumOff val="25000"/>
                  </a:schemeClr>
                </a:solidFill>
                <a:latin typeface="Times New Roman" pitchFamily="18" charset="0"/>
                <a:ea typeface="华文新魏" pitchFamily="2" charset="-122"/>
                <a:cs typeface="Times New Roman" pitchFamily="18" charset="0"/>
              </a:rPr>
              <a:t>同时脱氧、脱硫作用</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稀土元素的特点是同时与氧硫作用。</a:t>
            </a:r>
          </a:p>
          <a:p>
            <a:pPr indent="342900">
              <a:lnSpc>
                <a:spcPct val="120000"/>
              </a:lnSpc>
            </a:pP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(2)	</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生成</a:t>
            </a: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RE2O3S</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型氧硫化物，熔点在</a:t>
            </a: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1900-2200℃</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范围，密度在</a:t>
            </a: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4.8-7g/cm3.</a:t>
            </a:r>
          </a:p>
          <a:p>
            <a:pPr indent="342900">
              <a:lnSpc>
                <a:spcPct val="120000"/>
              </a:lnSpc>
            </a:pP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(3)	</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稀土加入钢中首先脱氧，当</a:t>
            </a:r>
            <a:r>
              <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rPr>
              <a:t>[O-]</a:t>
            </a: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降低到一定程度时才有明显的脱硫作用。</a:t>
            </a:r>
            <a:endPar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endPar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稀土与氧、硫发生反应生成高熔点的球状产物，其熔点比钢高，这些产物（来不及上浮）在钢液凝固时作为异质结晶核心，促使铸态组织细化、组织均匀化、增加等轴晶，减少钢液凝固时产生的宏观和微观偏析，提高钢的等向性。但这些高熔点夹杂物不及时去除，极易在水口堆聚、堵塞水口。</a:t>
            </a:r>
          </a:p>
        </p:txBody>
      </p:sp>
      <p:sp>
        <p:nvSpPr>
          <p:cNvPr id="1048781" name="文本框 4"/>
          <p:cNvSpPr txBox="1"/>
          <p:nvPr/>
        </p:nvSpPr>
        <p:spPr>
          <a:xfrm>
            <a:off x="1202925" y="113189"/>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2" name="标题 1"/>
          <p:cNvSpPr>
            <a:spLocks noGrp="1"/>
          </p:cNvSpPr>
          <p:nvPr>
            <p:ph type="title"/>
          </p:nvPr>
        </p:nvSpPr>
        <p:spPr>
          <a:xfrm>
            <a:off x="993135" y="1345960"/>
            <a:ext cx="1763064"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变质作用</a:t>
            </a:r>
            <a:endParaRPr lang="zh-CN" altLang="en-US" sz="1500" kern="0" dirty="0">
              <a:solidFill>
                <a:srgbClr val="FF0000"/>
              </a:solidFill>
              <a:latin typeface="Times New Roman" pitchFamily="18" charset="0"/>
              <a:cs typeface="Times New Roman" pitchFamily="18" charset="0"/>
            </a:endParaRPr>
          </a:p>
        </p:txBody>
      </p:sp>
      <p:sp>
        <p:nvSpPr>
          <p:cNvPr id="1048783" name="文本框 4"/>
          <p:cNvSpPr txBox="1"/>
          <p:nvPr/>
        </p:nvSpPr>
        <p:spPr>
          <a:xfrm>
            <a:off x="993135" y="771716"/>
            <a:ext cx="3293209"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3.3.1 </a:t>
            </a:r>
            <a:r>
              <a:rPr lang="zh-CN" altLang="en-US" sz="2400" dirty="0">
                <a:solidFill>
                  <a:srgbClr val="002060"/>
                </a:solidFill>
                <a:latin typeface="Times New Roman" pitchFamily="18" charset="0"/>
                <a:ea typeface="华文新魏" panose="02010800040101010101" pitchFamily="2" charset="-122"/>
                <a:cs typeface="Times New Roman" pitchFamily="18" charset="0"/>
              </a:rPr>
              <a:t>稀土在钢中的作用</a:t>
            </a:r>
          </a:p>
        </p:txBody>
      </p:sp>
      <p:sp>
        <p:nvSpPr>
          <p:cNvPr id="1048784" name="矩形 1"/>
          <p:cNvSpPr/>
          <p:nvPr/>
        </p:nvSpPr>
        <p:spPr>
          <a:xfrm>
            <a:off x="797464" y="1813563"/>
            <a:ext cx="7723082" cy="2931572"/>
          </a:xfrm>
          <a:prstGeom prst="rect">
            <a:avLst/>
          </a:prstGeom>
        </p:spPr>
        <p:txBody>
          <a:bodyPr wrap="square" lIns="68580" tIns="34290" rIns="68580" bIns="34290">
            <a:spAutoFit/>
          </a:bodyPr>
          <a:lstStyle/>
          <a:p>
            <a:pPr marL="342900" indent="-342900">
              <a:lnSpc>
                <a:spcPct val="120000"/>
              </a:lnSpc>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钢液凝固时，钢液中残存的</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MnS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Al2O3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条状夹杂以及钢淮凝固时析出的夹杂物，随着钢液的凝固而分布在晶界，晶界成为薄弱环节，恶化钢的性能。</a:t>
            </a:r>
          </a:p>
          <a:p>
            <a:pPr marL="342900" indent="-342900">
              <a:lnSpc>
                <a:spcPct val="120000"/>
              </a:lnSpc>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稀土加入到钢液中，并且控制</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比大于</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，稀土能与</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MnS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夹杂物反生反应生成稀土化合物，钢中</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MnS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夹杂物消失，残余的</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Al2O3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夹杂也能得到变性，阻止形成氧化铝夹杂群，稀土化合物熔点较高，夹杂又易球化，因此，夹杂物的性质、形状、分布都得到改善，即使稀土夹杂物留在固体金属中，它的危害性比</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MnO</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MnS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小多了，由于</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FeS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err="1">
                <a:solidFill>
                  <a:schemeClr val="tx1">
                    <a:lumMod val="75000"/>
                    <a:lumOff val="25000"/>
                  </a:schemeClr>
                </a:solidFill>
                <a:latin typeface="Times New Roman" pitchFamily="18" charset="0"/>
                <a:ea typeface="华文新魏" pitchFamily="2" charset="-122"/>
                <a:cs typeface="Times New Roman" pitchFamily="18" charset="0"/>
              </a:rPr>
              <a:t>MnS</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等夹杂物危害比较大，因此用稀土来控制硫化物的形态有特别重要的价值。控制硫化物为主的夹杂物的形态的作用带来的好处明显地表现在改善横向韧性、塑性、焊接性能、疲劳性能、耐蚀性能。</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marL="342900" indent="-342900">
              <a:lnSpc>
                <a:spcPct val="120000"/>
              </a:lnSpc>
              <a:buFont typeface="+mj-lt"/>
              <a:buAutoNum type="arabicPeriod"/>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降低过冷度，减少偏析、减少柱状晶、细化等轴晶，影响相变。</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785" name="文本框 4"/>
          <p:cNvSpPr txBox="1"/>
          <p:nvPr/>
        </p:nvSpPr>
        <p:spPr>
          <a:xfrm>
            <a:off x="993135" y="182962"/>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6" name="标题 1"/>
          <p:cNvSpPr>
            <a:spLocks noGrp="1"/>
          </p:cNvSpPr>
          <p:nvPr>
            <p:ph type="title"/>
          </p:nvPr>
        </p:nvSpPr>
        <p:spPr>
          <a:xfrm>
            <a:off x="1202925" y="1392559"/>
            <a:ext cx="1763064"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合金化作用</a:t>
            </a:r>
            <a:endParaRPr lang="zh-CN" altLang="en-US" sz="1500" kern="0" dirty="0">
              <a:solidFill>
                <a:srgbClr val="FF0000"/>
              </a:solidFill>
              <a:latin typeface="Times New Roman" pitchFamily="18" charset="0"/>
              <a:cs typeface="Times New Roman" pitchFamily="18" charset="0"/>
            </a:endParaRPr>
          </a:p>
        </p:txBody>
      </p:sp>
      <p:sp>
        <p:nvSpPr>
          <p:cNvPr id="1048787" name="文本框 4"/>
          <p:cNvSpPr txBox="1"/>
          <p:nvPr/>
        </p:nvSpPr>
        <p:spPr>
          <a:xfrm>
            <a:off x="1049036" y="840926"/>
            <a:ext cx="3293209"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3.3.1 </a:t>
            </a:r>
            <a:r>
              <a:rPr lang="zh-CN" altLang="en-US" sz="2400" dirty="0">
                <a:solidFill>
                  <a:srgbClr val="002060"/>
                </a:solidFill>
                <a:latin typeface="Times New Roman" pitchFamily="18" charset="0"/>
                <a:ea typeface="华文新魏" panose="02010800040101010101" pitchFamily="2" charset="-122"/>
                <a:cs typeface="Times New Roman" pitchFamily="18" charset="0"/>
              </a:rPr>
              <a:t>稀土在钢中的作用</a:t>
            </a:r>
          </a:p>
        </p:txBody>
      </p:sp>
      <p:sp>
        <p:nvSpPr>
          <p:cNvPr id="1048788" name="矩形 1"/>
          <p:cNvSpPr/>
          <p:nvPr/>
        </p:nvSpPr>
        <p:spPr>
          <a:xfrm>
            <a:off x="1046757" y="1837552"/>
            <a:ext cx="7338707" cy="2266774"/>
          </a:xfrm>
          <a:prstGeom prst="rect">
            <a:avLst/>
          </a:prstGeom>
        </p:spPr>
        <p:txBody>
          <a:bodyPr wrap="square" lIns="68580" tIns="34290" rIns="68580" bIns="34290">
            <a:spAutoFit/>
          </a:bodyPr>
          <a:lstStyle/>
          <a:p>
            <a:pPr indent="342900">
              <a:lnSpc>
                <a:spcPct val="120000"/>
              </a:lnSpc>
            </a:pPr>
            <a:r>
              <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rPr>
              <a:t>合金化的作用主要是固溶强化和强化晶界，钢中不允许加入过多的稀土，允许的残余量是很少的，稀土残余量不能超过固态铁中的溶解度，因此，在钢中稀土加入量小，主要是净化作用和变质作用，强化作用不明显或者不是主要目的，但是微合金化多少是存在的。如果要发挥稀土合金化作用，则在钢液中的硫、氧含量极低的情况下，在工艺上才能实现。</a:t>
            </a:r>
            <a:endPar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endParaRPr lang="en-US" altLang="zh-CN" sz="17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endParaRPr lang="zh-CN" altLang="en-US" sz="17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789" name="文本框 4"/>
          <p:cNvSpPr txBox="1"/>
          <p:nvPr/>
        </p:nvSpPr>
        <p:spPr>
          <a:xfrm>
            <a:off x="1046757" y="126528"/>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0" name="标题 1"/>
          <p:cNvSpPr>
            <a:spLocks noGrp="1"/>
          </p:cNvSpPr>
          <p:nvPr>
            <p:ph type="title"/>
          </p:nvPr>
        </p:nvSpPr>
        <p:spPr>
          <a:xfrm>
            <a:off x="1136980" y="1283614"/>
            <a:ext cx="4900139"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smtClean="0">
                <a:solidFill>
                  <a:sysClr val="windowText" lastClr="000000"/>
                </a:solidFill>
                <a:latin typeface="Times New Roman" pitchFamily="18" charset="0"/>
                <a:cs typeface="Times New Roman" pitchFamily="18" charset="0"/>
              </a:rPr>
              <a:t>在耐热钢、耐磨钢、耐蚀钢中</a:t>
            </a:r>
            <a:r>
              <a:rPr lang="zh-CN" altLang="en-US" sz="1500" kern="0" dirty="0">
                <a:solidFill>
                  <a:sysClr val="windowText" lastClr="000000"/>
                </a:solidFill>
                <a:latin typeface="Times New Roman" pitchFamily="18" charset="0"/>
                <a:cs typeface="Times New Roman" pitchFamily="18" charset="0"/>
              </a:rPr>
              <a:t>的应用</a:t>
            </a:r>
            <a:endParaRPr lang="zh-CN" altLang="en-US" sz="1500" kern="0" dirty="0">
              <a:solidFill>
                <a:srgbClr val="FF0000"/>
              </a:solidFill>
              <a:latin typeface="Times New Roman" pitchFamily="18" charset="0"/>
              <a:cs typeface="Times New Roman" pitchFamily="18" charset="0"/>
            </a:endParaRPr>
          </a:p>
        </p:txBody>
      </p:sp>
      <p:sp>
        <p:nvSpPr>
          <p:cNvPr id="1048791" name="矩形 1"/>
          <p:cNvSpPr/>
          <p:nvPr/>
        </p:nvSpPr>
        <p:spPr>
          <a:xfrm>
            <a:off x="964715" y="1643302"/>
            <a:ext cx="6520218" cy="1223412"/>
          </a:xfrm>
          <a:prstGeom prst="rect">
            <a:avLst/>
          </a:prstGeom>
        </p:spPr>
        <p:txBody>
          <a:bodyPr wrap="square" lIns="68580" tIns="34290" rIns="68580" bIns="34290">
            <a:spAutoFit/>
          </a:bodyPr>
          <a:lstStyle/>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产品</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应用方向</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：耐磨材料，牙板、衬板、道叉等，市场需求量大，市场接近</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500</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万吨</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。消耗稀土</a:t>
            </a:r>
            <a:r>
              <a:rPr lang="en-US" altLang="zh-CN" sz="1500" kern="0" dirty="0" smtClean="0">
                <a:solidFill>
                  <a:schemeClr val="tx1">
                    <a:lumMod val="75000"/>
                    <a:lumOff val="25000"/>
                  </a:schemeClr>
                </a:solidFill>
                <a:latin typeface="Times New Roman" pitchFamily="18" charset="0"/>
                <a:ea typeface="华文新魏" pitchFamily="2" charset="-122"/>
                <a:cs typeface="Times New Roman" pitchFamily="18" charset="0"/>
              </a:rPr>
              <a:t>1000</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吨氧化物。</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加入方法</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：冲入法，加包底；喂线法。</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添加剂类型</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：稀土硅铁合金，稀土镁硅铁合金、稀土包芯线、稀土丝、稀土铁合金等。</a:t>
            </a:r>
          </a:p>
        </p:txBody>
      </p:sp>
      <p:sp>
        <p:nvSpPr>
          <p:cNvPr id="1048792" name="文本框 10"/>
          <p:cNvSpPr txBox="1"/>
          <p:nvPr/>
        </p:nvSpPr>
        <p:spPr>
          <a:xfrm>
            <a:off x="1046757" y="126528"/>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793" name="文本框 4"/>
          <p:cNvSpPr txBox="1"/>
          <p:nvPr/>
        </p:nvSpPr>
        <p:spPr>
          <a:xfrm>
            <a:off x="1046756" y="705071"/>
            <a:ext cx="3600986"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3.3.2 </a:t>
            </a:r>
            <a:r>
              <a:rPr lang="zh-CN" altLang="en-US" sz="2400" dirty="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在铸钢中的应用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grpSp>
        <p:nvGrpSpPr>
          <p:cNvPr id="126" name="组合 5"/>
          <p:cNvGrpSpPr/>
          <p:nvPr/>
        </p:nvGrpSpPr>
        <p:grpSpPr>
          <a:xfrm>
            <a:off x="1313671" y="3095144"/>
            <a:ext cx="5437037" cy="2137150"/>
            <a:chOff x="2892144" y="3999425"/>
            <a:chExt cx="7927161" cy="3061975"/>
          </a:xfrm>
        </p:grpSpPr>
        <p:sp>
          <p:nvSpPr>
            <p:cNvPr id="1048794" name="矩形 8"/>
            <p:cNvSpPr/>
            <p:nvPr/>
          </p:nvSpPr>
          <p:spPr>
            <a:xfrm>
              <a:off x="6281592" y="6311763"/>
              <a:ext cx="1503421" cy="749637"/>
            </a:xfrm>
            <a:prstGeom prst="rect">
              <a:avLst/>
            </a:prstGeom>
          </p:spPr>
          <p:txBody>
            <a:bodyPr wrap="square">
              <a:spAutoFit/>
            </a:bodyPr>
            <a:lstStyle/>
            <a:p>
              <a:pPr algn="ct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工艺示意图</a:t>
              </a:r>
              <a:endParaRPr lang="zh-CN" altLang="en-US" dirty="0"/>
            </a:p>
          </p:txBody>
        </p:sp>
        <p:sp>
          <p:nvSpPr>
            <p:cNvPr id="1048795" name="文本框 9"/>
            <p:cNvSpPr txBox="1"/>
            <p:nvPr/>
          </p:nvSpPr>
          <p:spPr>
            <a:xfrm>
              <a:off x="2892144" y="4145624"/>
              <a:ext cx="1334276" cy="440964"/>
            </a:xfrm>
            <a:prstGeom prst="rect">
              <a:avLst/>
            </a:prstGeom>
            <a:noFill/>
          </p:spPr>
          <p:txBody>
            <a:bodyPr wrap="square" rtlCol="0">
              <a:spAutoFit/>
            </a:bodyPr>
            <a:lstStyle/>
            <a:p>
              <a:pPr algn="ctr"/>
              <a:r>
                <a:rPr lang="zh-CN" altLang="en-US" dirty="0" smtClean="0"/>
                <a:t>感应电炉</a:t>
              </a:r>
              <a:endParaRPr lang="zh-CN" altLang="en-US" dirty="0"/>
            </a:p>
          </p:txBody>
        </p:sp>
        <p:sp>
          <p:nvSpPr>
            <p:cNvPr id="1048796" name="右大括号 11"/>
            <p:cNvSpPr/>
            <p:nvPr/>
          </p:nvSpPr>
          <p:spPr>
            <a:xfrm>
              <a:off x="4226420" y="4390249"/>
              <a:ext cx="400061" cy="1498997"/>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797" name="文本框 14"/>
            <p:cNvSpPr txBox="1"/>
            <p:nvPr/>
          </p:nvSpPr>
          <p:spPr>
            <a:xfrm>
              <a:off x="3084851" y="5534759"/>
              <a:ext cx="1141569" cy="440964"/>
            </a:xfrm>
            <a:prstGeom prst="rect">
              <a:avLst/>
            </a:prstGeom>
            <a:noFill/>
          </p:spPr>
          <p:txBody>
            <a:bodyPr wrap="square" rtlCol="0">
              <a:spAutoFit/>
            </a:bodyPr>
            <a:lstStyle/>
            <a:p>
              <a:pPr algn="ctr"/>
              <a:r>
                <a:rPr lang="zh-CN" altLang="en-US" dirty="0"/>
                <a:t>转</a:t>
              </a:r>
              <a:r>
                <a:rPr lang="zh-CN" altLang="en-US" dirty="0" smtClean="0"/>
                <a:t>炉</a:t>
              </a:r>
              <a:endParaRPr lang="zh-CN" altLang="en-US" dirty="0"/>
            </a:p>
          </p:txBody>
        </p:sp>
        <p:sp>
          <p:nvSpPr>
            <p:cNvPr id="1048798" name="文本框 15"/>
            <p:cNvSpPr txBox="1"/>
            <p:nvPr/>
          </p:nvSpPr>
          <p:spPr>
            <a:xfrm>
              <a:off x="4665020" y="4896344"/>
              <a:ext cx="1006680" cy="749637"/>
            </a:xfrm>
            <a:prstGeom prst="rect">
              <a:avLst/>
            </a:prstGeom>
            <a:noFill/>
            <a:ln>
              <a:solidFill>
                <a:srgbClr val="000000"/>
              </a:solidFill>
            </a:ln>
          </p:spPr>
          <p:txBody>
            <a:bodyPr wrap="square" rtlCol="0">
              <a:spAutoFit/>
            </a:bodyPr>
            <a:lstStyle/>
            <a:p>
              <a:pPr algn="ctr"/>
              <a:r>
                <a:rPr lang="en-US" altLang="zh-CN" dirty="0" smtClean="0"/>
                <a:t>LF</a:t>
              </a:r>
              <a:r>
                <a:rPr lang="zh-CN" altLang="en-US" dirty="0" smtClean="0"/>
                <a:t>精炼</a:t>
              </a:r>
              <a:endParaRPr lang="zh-CN" altLang="en-US" dirty="0"/>
            </a:p>
          </p:txBody>
        </p:sp>
        <p:sp>
          <p:nvSpPr>
            <p:cNvPr id="1048799" name="文本框 16"/>
            <p:cNvSpPr txBox="1"/>
            <p:nvPr/>
          </p:nvSpPr>
          <p:spPr>
            <a:xfrm>
              <a:off x="6419129" y="4240596"/>
              <a:ext cx="1098410" cy="749637"/>
            </a:xfrm>
            <a:prstGeom prst="rect">
              <a:avLst/>
            </a:prstGeom>
            <a:noFill/>
            <a:ln>
              <a:solidFill>
                <a:srgbClr val="000000"/>
              </a:solidFill>
            </a:ln>
          </p:spPr>
          <p:txBody>
            <a:bodyPr wrap="square" rtlCol="0">
              <a:spAutoFit/>
            </a:bodyPr>
            <a:lstStyle/>
            <a:p>
              <a:pPr algn="ctr"/>
              <a:r>
                <a:rPr lang="zh-CN" altLang="en-US" dirty="0" smtClean="0"/>
                <a:t>底部吹氩精炼</a:t>
              </a:r>
              <a:endParaRPr lang="zh-CN" altLang="en-US" dirty="0"/>
            </a:p>
          </p:txBody>
        </p:sp>
        <p:sp>
          <p:nvSpPr>
            <p:cNvPr id="1048800" name="文本框 17"/>
            <p:cNvSpPr txBox="1"/>
            <p:nvPr/>
          </p:nvSpPr>
          <p:spPr>
            <a:xfrm>
              <a:off x="8046459" y="4239374"/>
              <a:ext cx="1109059" cy="440964"/>
            </a:xfrm>
            <a:prstGeom prst="rect">
              <a:avLst/>
            </a:prstGeom>
            <a:noFill/>
            <a:ln>
              <a:solidFill>
                <a:srgbClr val="000000"/>
              </a:solidFill>
            </a:ln>
          </p:spPr>
          <p:txBody>
            <a:bodyPr wrap="square" rtlCol="0">
              <a:spAutoFit/>
            </a:bodyPr>
            <a:lstStyle/>
            <a:p>
              <a:pPr algn="ctr"/>
              <a:r>
                <a:rPr lang="zh-CN" altLang="en-US" dirty="0" smtClean="0"/>
                <a:t>浇注</a:t>
              </a:r>
              <a:endParaRPr lang="zh-CN" altLang="en-US" dirty="0"/>
            </a:p>
          </p:txBody>
        </p:sp>
        <p:cxnSp>
          <p:nvCxnSpPr>
            <p:cNvPr id="3145757" name="直接箭头连接符 18"/>
            <p:cNvCxnSpPr>
              <a:cxnSpLocks/>
              <a:stCxn id="1048798" idx="3"/>
              <a:endCxn id="1048799" idx="1"/>
            </p:cNvCxnSpPr>
            <p:nvPr/>
          </p:nvCxnSpPr>
          <p:spPr>
            <a:xfrm flipV="1">
              <a:off x="5671699" y="4615415"/>
              <a:ext cx="747430" cy="655748"/>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58" name="直接箭头连接符 19"/>
            <p:cNvCxnSpPr>
              <a:cxnSpLocks/>
            </p:cNvCxnSpPr>
            <p:nvPr/>
          </p:nvCxnSpPr>
          <p:spPr>
            <a:xfrm>
              <a:off x="7517537" y="4401896"/>
              <a:ext cx="534955"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59" name="直接箭头连接符 22"/>
            <p:cNvCxnSpPr>
              <a:cxnSpLocks/>
            </p:cNvCxnSpPr>
            <p:nvPr/>
          </p:nvCxnSpPr>
          <p:spPr>
            <a:xfrm>
              <a:off x="5163386" y="4390249"/>
              <a:ext cx="9640" cy="5060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48801" name="文本框 23"/>
            <p:cNvSpPr txBox="1"/>
            <p:nvPr/>
          </p:nvSpPr>
          <p:spPr>
            <a:xfrm>
              <a:off x="4626419" y="3999425"/>
              <a:ext cx="1006680" cy="440964"/>
            </a:xfrm>
            <a:prstGeom prst="rect">
              <a:avLst/>
            </a:prstGeom>
            <a:noFill/>
            <a:ln>
              <a:solidFill>
                <a:srgbClr val="FF0000"/>
              </a:solidFill>
            </a:ln>
          </p:spPr>
          <p:txBody>
            <a:bodyPr wrap="square" rtlCol="0">
              <a:spAutoFit/>
            </a:bodyPr>
            <a:lstStyle/>
            <a:p>
              <a:pPr algn="ctr"/>
              <a:r>
                <a:rPr lang="zh-CN" altLang="en-US" dirty="0" smtClean="0">
                  <a:solidFill>
                    <a:srgbClr val="FF0000"/>
                  </a:solidFill>
                </a:rPr>
                <a:t>稀土</a:t>
              </a:r>
              <a:endParaRPr lang="zh-CN" altLang="en-US" dirty="0">
                <a:solidFill>
                  <a:srgbClr val="FF0000"/>
                </a:solidFill>
              </a:endParaRPr>
            </a:p>
          </p:txBody>
        </p:sp>
        <p:sp>
          <p:nvSpPr>
            <p:cNvPr id="1048802" name="文本框 24"/>
            <p:cNvSpPr txBox="1"/>
            <p:nvPr/>
          </p:nvSpPr>
          <p:spPr>
            <a:xfrm>
              <a:off x="6419128" y="5350092"/>
              <a:ext cx="1098410" cy="440964"/>
            </a:xfrm>
            <a:prstGeom prst="rect">
              <a:avLst/>
            </a:prstGeom>
            <a:noFill/>
            <a:ln>
              <a:solidFill>
                <a:srgbClr val="000000"/>
              </a:solidFill>
            </a:ln>
          </p:spPr>
          <p:txBody>
            <a:bodyPr wrap="square" rtlCol="0">
              <a:spAutoFit/>
            </a:bodyPr>
            <a:lstStyle/>
            <a:p>
              <a:pPr algn="ctr"/>
              <a:r>
                <a:rPr lang="zh-CN" altLang="en-US" dirty="0" smtClean="0"/>
                <a:t>浇注</a:t>
              </a:r>
              <a:endParaRPr lang="zh-CN" altLang="en-US" dirty="0"/>
            </a:p>
          </p:txBody>
        </p:sp>
        <p:sp>
          <p:nvSpPr>
            <p:cNvPr id="1048803" name="文本框 25"/>
            <p:cNvSpPr txBox="1"/>
            <p:nvPr/>
          </p:nvSpPr>
          <p:spPr>
            <a:xfrm>
              <a:off x="8046459" y="5294600"/>
              <a:ext cx="1109059" cy="440964"/>
            </a:xfrm>
            <a:prstGeom prst="rect">
              <a:avLst/>
            </a:prstGeom>
            <a:noFill/>
            <a:ln>
              <a:solidFill>
                <a:srgbClr val="000000"/>
              </a:solidFill>
            </a:ln>
          </p:spPr>
          <p:txBody>
            <a:bodyPr wrap="square" rtlCol="0">
              <a:spAutoFit/>
            </a:bodyPr>
            <a:lstStyle/>
            <a:p>
              <a:pPr algn="ctr"/>
              <a:r>
                <a:rPr lang="zh-CN" altLang="en-US" dirty="0" smtClean="0"/>
                <a:t>产品</a:t>
              </a:r>
              <a:endParaRPr lang="zh-CN" altLang="en-US" dirty="0"/>
            </a:p>
          </p:txBody>
        </p:sp>
        <p:cxnSp>
          <p:nvCxnSpPr>
            <p:cNvPr id="3145760" name="直接箭头连接符 26"/>
            <p:cNvCxnSpPr>
              <a:cxnSpLocks/>
            </p:cNvCxnSpPr>
            <p:nvPr/>
          </p:nvCxnSpPr>
          <p:spPr>
            <a:xfrm>
              <a:off x="7517537" y="5479266"/>
              <a:ext cx="534955"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61" name="直接箭头连接符 27"/>
            <p:cNvCxnSpPr>
              <a:cxnSpLocks/>
              <a:stCxn id="1048798" idx="3"/>
              <a:endCxn id="1048802" idx="1"/>
            </p:cNvCxnSpPr>
            <p:nvPr/>
          </p:nvCxnSpPr>
          <p:spPr>
            <a:xfrm>
              <a:off x="5671699" y="5271163"/>
              <a:ext cx="747428" cy="299412"/>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48804" name="文本框 28"/>
            <p:cNvSpPr txBox="1"/>
            <p:nvPr/>
          </p:nvSpPr>
          <p:spPr>
            <a:xfrm>
              <a:off x="9710246" y="4205583"/>
              <a:ext cx="1109059" cy="440964"/>
            </a:xfrm>
            <a:prstGeom prst="rect">
              <a:avLst/>
            </a:prstGeom>
            <a:noFill/>
            <a:ln>
              <a:solidFill>
                <a:srgbClr val="000000"/>
              </a:solidFill>
            </a:ln>
          </p:spPr>
          <p:txBody>
            <a:bodyPr wrap="square" rtlCol="0">
              <a:spAutoFit/>
            </a:bodyPr>
            <a:lstStyle/>
            <a:p>
              <a:pPr algn="ctr"/>
              <a:r>
                <a:rPr lang="zh-CN" altLang="en-US" dirty="0" smtClean="0"/>
                <a:t>产品</a:t>
              </a:r>
              <a:endParaRPr lang="zh-CN" altLang="en-US" dirty="0"/>
            </a:p>
          </p:txBody>
        </p:sp>
        <p:cxnSp>
          <p:nvCxnSpPr>
            <p:cNvPr id="3145762" name="直接箭头连接符 29"/>
            <p:cNvCxnSpPr>
              <a:cxnSpLocks/>
            </p:cNvCxnSpPr>
            <p:nvPr/>
          </p:nvCxnSpPr>
          <p:spPr>
            <a:xfrm>
              <a:off x="9175292" y="4390249"/>
              <a:ext cx="534955"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5" name="标题 1"/>
          <p:cNvSpPr>
            <a:spLocks noGrp="1"/>
          </p:cNvSpPr>
          <p:nvPr>
            <p:ph type="title"/>
          </p:nvPr>
        </p:nvSpPr>
        <p:spPr>
          <a:xfrm>
            <a:off x="498764" y="1140296"/>
            <a:ext cx="3069966"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在模铸钢中的应用</a:t>
            </a:r>
            <a:endParaRPr lang="zh-CN" altLang="en-US" sz="1500" kern="0" dirty="0">
              <a:solidFill>
                <a:srgbClr val="FF0000"/>
              </a:solidFill>
              <a:latin typeface="Times New Roman" pitchFamily="18" charset="0"/>
              <a:cs typeface="Times New Roman" pitchFamily="18" charset="0"/>
            </a:endParaRPr>
          </a:p>
        </p:txBody>
      </p:sp>
      <p:sp>
        <p:nvSpPr>
          <p:cNvPr id="1048806" name="矩形 1"/>
          <p:cNvSpPr/>
          <p:nvPr/>
        </p:nvSpPr>
        <p:spPr>
          <a:xfrm>
            <a:off x="1098183" y="2824667"/>
            <a:ext cx="6172200" cy="2285241"/>
          </a:xfrm>
          <a:prstGeom prst="rect">
            <a:avLst/>
          </a:prstGeom>
        </p:spPr>
        <p:txBody>
          <a:bodyPr wrap="square" lIns="68580" tIns="34290" rIns="68580" bIns="34290">
            <a:spAutoFit/>
          </a:bodyPr>
          <a:lstStyle/>
          <a:p>
            <a:pPr marL="342900" indent="-342900">
              <a:lnSpc>
                <a:spcPct val="120000"/>
              </a:lnSpc>
              <a:buAutoNum type="arabicParenBoth" startAt="2"/>
            </a:pP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添加剂类型</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：金属镧、铈，镧铈混合金属</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a:t>
            </a:r>
            <a:endParaRPr lang="en-US" altLang="zh-CN" sz="1500" kern="0" dirty="0" smtClean="0">
              <a:solidFill>
                <a:schemeClr val="tx1">
                  <a:lumMod val="75000"/>
                  <a:lumOff val="25000"/>
                </a:schemeClr>
              </a:solidFill>
              <a:latin typeface="Times New Roman" pitchFamily="18" charset="0"/>
              <a:ea typeface="华文新魏" pitchFamily="2" charset="-122"/>
              <a:cs typeface="Times New Roman" pitchFamily="18" charset="0"/>
            </a:endParaRPr>
          </a:p>
          <a:p>
            <a:pPr marL="342900" indent="-342900">
              <a:lnSpc>
                <a:spcPct val="120000"/>
              </a:lnSpc>
              <a:buAutoNum type="arabicParenBoth" startAt="2"/>
            </a:pP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镧</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铈铁合金</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，钇</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铁合金，稀土金属丝、稀土包芯线等。</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稀土加入法或加入位置</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①</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LF</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精炼终脱氧完毕加入：</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直接加入（压入）</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smtClean="0">
                <a:solidFill>
                  <a:schemeClr val="tx1">
                    <a:lumMod val="75000"/>
                    <a:lumOff val="25000"/>
                  </a:schemeClr>
                </a:solidFill>
                <a:latin typeface="Times New Roman" pitchFamily="18" charset="0"/>
                <a:ea typeface="华文新魏" pitchFamily="2" charset="-122"/>
                <a:cs typeface="Times New Roman" pitchFamily="18" charset="0"/>
              </a:rPr>
              <a:t>b</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喂线法。</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②</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VD</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RH</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）精炼完加入：</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直接加入（压入）</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sz="1500" kern="0" dirty="0" smtClean="0">
                <a:solidFill>
                  <a:schemeClr val="tx1">
                    <a:lumMod val="75000"/>
                    <a:lumOff val="25000"/>
                  </a:schemeClr>
                </a:solidFill>
                <a:latin typeface="Times New Roman" pitchFamily="18" charset="0"/>
                <a:ea typeface="华文新魏" pitchFamily="2" charset="-122"/>
                <a:cs typeface="Times New Roman" pitchFamily="18" charset="0"/>
              </a:rPr>
              <a:t>b</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喂线法。</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要求用高纯稀土产品，防止带进氧、氮、氢及其它杂质元素。</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③钢锭模吊挂稀土金属棒</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要求：稀土金属棒高纯，防止二次污染。</a:t>
            </a:r>
          </a:p>
        </p:txBody>
      </p:sp>
      <p:sp>
        <p:nvSpPr>
          <p:cNvPr id="1048807" name="文本框 5"/>
          <p:cNvSpPr txBox="1"/>
          <p:nvPr/>
        </p:nvSpPr>
        <p:spPr>
          <a:xfrm>
            <a:off x="583298" y="216022"/>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808" name="文本框 4"/>
          <p:cNvSpPr txBox="1"/>
          <p:nvPr/>
        </p:nvSpPr>
        <p:spPr>
          <a:xfrm>
            <a:off x="583298" y="662276"/>
            <a:ext cx="3524042"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稀土在炼钢中的应用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grpSp>
        <p:nvGrpSpPr>
          <p:cNvPr id="128" name="组合 40"/>
          <p:cNvGrpSpPr/>
          <p:nvPr/>
        </p:nvGrpSpPr>
        <p:grpSpPr>
          <a:xfrm>
            <a:off x="2986462" y="1429659"/>
            <a:ext cx="3611765" cy="1267447"/>
            <a:chOff x="7121236" y="1287315"/>
            <a:chExt cx="4350327" cy="1381237"/>
          </a:xfrm>
        </p:grpSpPr>
        <p:sp>
          <p:nvSpPr>
            <p:cNvPr id="1048809" name="文本框 3"/>
            <p:cNvSpPr txBox="1"/>
            <p:nvPr/>
          </p:nvSpPr>
          <p:spPr>
            <a:xfrm>
              <a:off x="7121236" y="1596970"/>
              <a:ext cx="959285" cy="285097"/>
            </a:xfrm>
            <a:prstGeom prst="rect">
              <a:avLst/>
            </a:prstGeom>
            <a:noFill/>
          </p:spPr>
          <p:txBody>
            <a:bodyPr wrap="square" rtlCol="0">
              <a:spAutoFit/>
            </a:bodyPr>
            <a:lstStyle/>
            <a:p>
              <a:r>
                <a:rPr lang="zh-CN" altLang="en-US" sz="1100" dirty="0" smtClean="0"/>
                <a:t>感应电炉</a:t>
              </a:r>
              <a:endParaRPr lang="zh-CN" altLang="en-US" sz="1100" dirty="0"/>
            </a:p>
          </p:txBody>
        </p:sp>
        <p:sp>
          <p:nvSpPr>
            <p:cNvPr id="1048810" name="右大括号 11"/>
            <p:cNvSpPr/>
            <p:nvPr/>
          </p:nvSpPr>
          <p:spPr>
            <a:xfrm>
              <a:off x="8080521" y="1735469"/>
              <a:ext cx="287626" cy="848687"/>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00" dirty="0"/>
            </a:p>
          </p:txBody>
        </p:sp>
        <p:sp>
          <p:nvSpPr>
            <p:cNvPr id="1048811" name="文本框 13"/>
            <p:cNvSpPr txBox="1"/>
            <p:nvPr/>
          </p:nvSpPr>
          <p:spPr>
            <a:xfrm>
              <a:off x="7259783" y="1983055"/>
              <a:ext cx="820737" cy="285097"/>
            </a:xfrm>
            <a:prstGeom prst="rect">
              <a:avLst/>
            </a:prstGeom>
            <a:noFill/>
          </p:spPr>
          <p:txBody>
            <a:bodyPr wrap="square" rtlCol="0">
              <a:spAutoFit/>
            </a:bodyPr>
            <a:lstStyle/>
            <a:p>
              <a:r>
                <a:rPr lang="zh-CN" altLang="en-US" sz="1100" dirty="0"/>
                <a:t>电弧</a:t>
              </a:r>
              <a:r>
                <a:rPr lang="zh-CN" altLang="en-US" sz="1100" dirty="0" smtClean="0"/>
                <a:t>炉</a:t>
              </a:r>
              <a:endParaRPr lang="zh-CN" altLang="en-US" sz="1100" dirty="0"/>
            </a:p>
          </p:txBody>
        </p:sp>
        <p:sp>
          <p:nvSpPr>
            <p:cNvPr id="1048812" name="文本框 14"/>
            <p:cNvSpPr txBox="1"/>
            <p:nvPr/>
          </p:nvSpPr>
          <p:spPr>
            <a:xfrm>
              <a:off x="7259783" y="2383455"/>
              <a:ext cx="820737" cy="285097"/>
            </a:xfrm>
            <a:prstGeom prst="rect">
              <a:avLst/>
            </a:prstGeom>
            <a:noFill/>
          </p:spPr>
          <p:txBody>
            <a:bodyPr wrap="square" rtlCol="0">
              <a:spAutoFit/>
            </a:bodyPr>
            <a:lstStyle/>
            <a:p>
              <a:r>
                <a:rPr lang="zh-CN" altLang="en-US" sz="1100" dirty="0"/>
                <a:t>转</a:t>
              </a:r>
              <a:r>
                <a:rPr lang="zh-CN" altLang="en-US" sz="1100" dirty="0" smtClean="0"/>
                <a:t>炉</a:t>
              </a:r>
              <a:endParaRPr lang="zh-CN" altLang="en-US" sz="1100" dirty="0"/>
            </a:p>
          </p:txBody>
        </p:sp>
        <p:sp>
          <p:nvSpPr>
            <p:cNvPr id="1048813" name="文本框 15"/>
            <p:cNvSpPr txBox="1"/>
            <p:nvPr/>
          </p:nvSpPr>
          <p:spPr>
            <a:xfrm>
              <a:off x="8395855" y="2022005"/>
              <a:ext cx="723757" cy="285097"/>
            </a:xfrm>
            <a:prstGeom prst="rect">
              <a:avLst/>
            </a:prstGeom>
            <a:noFill/>
            <a:ln>
              <a:solidFill>
                <a:srgbClr val="000000"/>
              </a:solidFill>
            </a:ln>
          </p:spPr>
          <p:txBody>
            <a:bodyPr wrap="square" rtlCol="0">
              <a:spAutoFit/>
            </a:bodyPr>
            <a:lstStyle/>
            <a:p>
              <a:r>
                <a:rPr lang="en-US" altLang="zh-CN" sz="1100" dirty="0" smtClean="0"/>
                <a:t>LF</a:t>
              </a:r>
              <a:r>
                <a:rPr lang="zh-CN" altLang="en-US" sz="1100" dirty="0" smtClean="0"/>
                <a:t>精炼</a:t>
              </a:r>
              <a:endParaRPr lang="zh-CN" altLang="en-US" sz="1100" dirty="0"/>
            </a:p>
          </p:txBody>
        </p:sp>
        <p:sp>
          <p:nvSpPr>
            <p:cNvPr id="1048814" name="文本框 16"/>
            <p:cNvSpPr txBox="1"/>
            <p:nvPr/>
          </p:nvSpPr>
          <p:spPr>
            <a:xfrm>
              <a:off x="9504222" y="2022005"/>
              <a:ext cx="789707" cy="285097"/>
            </a:xfrm>
            <a:prstGeom prst="rect">
              <a:avLst/>
            </a:prstGeom>
            <a:noFill/>
            <a:ln>
              <a:solidFill>
                <a:srgbClr val="000000"/>
              </a:solidFill>
            </a:ln>
          </p:spPr>
          <p:txBody>
            <a:bodyPr wrap="square" rtlCol="0">
              <a:spAutoFit/>
            </a:bodyPr>
            <a:lstStyle/>
            <a:p>
              <a:r>
                <a:rPr lang="en-US" altLang="zh-CN" sz="1100" dirty="0" smtClean="0"/>
                <a:t>VD</a:t>
              </a:r>
              <a:r>
                <a:rPr lang="zh-CN" altLang="en-US" sz="1100" dirty="0" smtClean="0"/>
                <a:t>（</a:t>
              </a:r>
              <a:r>
                <a:rPr lang="en-US" altLang="zh-CN" sz="1100" dirty="0" smtClean="0"/>
                <a:t>RH</a:t>
              </a:r>
              <a:r>
                <a:rPr lang="zh-CN" altLang="en-US" sz="1100" dirty="0" smtClean="0"/>
                <a:t>）</a:t>
              </a:r>
              <a:endParaRPr lang="zh-CN" altLang="en-US" sz="1100" dirty="0"/>
            </a:p>
          </p:txBody>
        </p:sp>
        <p:sp>
          <p:nvSpPr>
            <p:cNvPr id="1048815" name="文本框 17"/>
            <p:cNvSpPr txBox="1"/>
            <p:nvPr/>
          </p:nvSpPr>
          <p:spPr>
            <a:xfrm>
              <a:off x="10674200" y="2021313"/>
              <a:ext cx="797363" cy="285097"/>
            </a:xfrm>
            <a:prstGeom prst="rect">
              <a:avLst/>
            </a:prstGeom>
            <a:noFill/>
            <a:ln>
              <a:solidFill>
                <a:srgbClr val="000000"/>
              </a:solidFill>
            </a:ln>
          </p:spPr>
          <p:txBody>
            <a:bodyPr wrap="square" rtlCol="0">
              <a:spAutoFit/>
            </a:bodyPr>
            <a:lstStyle/>
            <a:p>
              <a:r>
                <a:rPr lang="en-US" altLang="zh-CN" sz="1100" dirty="0" smtClean="0"/>
                <a:t>LF</a:t>
              </a:r>
              <a:r>
                <a:rPr lang="zh-CN" altLang="en-US" sz="1100" dirty="0" smtClean="0"/>
                <a:t>精炼</a:t>
              </a:r>
              <a:endParaRPr lang="zh-CN" altLang="en-US" sz="1100" dirty="0"/>
            </a:p>
          </p:txBody>
        </p:sp>
        <p:cxnSp>
          <p:nvCxnSpPr>
            <p:cNvPr id="3145763" name="直接箭头连接符 18"/>
            <p:cNvCxnSpPr>
              <a:cxnSpLocks/>
              <a:stCxn id="1048813" idx="3"/>
              <a:endCxn id="1048814" idx="1"/>
            </p:cNvCxnSpPr>
            <p:nvPr/>
          </p:nvCxnSpPr>
          <p:spPr>
            <a:xfrm>
              <a:off x="9119613" y="2164553"/>
              <a:ext cx="384610" cy="1731"/>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64" name="直接箭头连接符 20"/>
            <p:cNvCxnSpPr>
              <a:cxnSpLocks/>
            </p:cNvCxnSpPr>
            <p:nvPr/>
          </p:nvCxnSpPr>
          <p:spPr>
            <a:xfrm>
              <a:off x="10293929" y="2161322"/>
              <a:ext cx="384609"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65" name="肘形连接符 21"/>
            <p:cNvCxnSpPr>
              <a:cxnSpLocks/>
              <a:stCxn id="1048813" idx="2"/>
              <a:endCxn id="1048815" idx="2"/>
            </p:cNvCxnSpPr>
            <p:nvPr/>
          </p:nvCxnSpPr>
          <p:spPr>
            <a:xfrm rot="5400000" flipH="1" flipV="1">
              <a:off x="9914962" y="1149182"/>
              <a:ext cx="692" cy="2315148"/>
            </a:xfrm>
            <a:prstGeom prst="bentConnector3">
              <a:avLst>
                <a:gd name="adj1" fmla="val -3600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5766" name="肘形连接符 27"/>
            <p:cNvCxnSpPr>
              <a:cxnSpLocks/>
              <a:stCxn id="1048813" idx="0"/>
              <a:endCxn id="1048815" idx="0"/>
            </p:cNvCxnSpPr>
            <p:nvPr/>
          </p:nvCxnSpPr>
          <p:spPr>
            <a:xfrm rot="5400000" flipH="1" flipV="1">
              <a:off x="9914963" y="864085"/>
              <a:ext cx="692" cy="2315148"/>
            </a:xfrm>
            <a:prstGeom prst="bentConnector3">
              <a:avLst>
                <a:gd name="adj1" fmla="val 36100000"/>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45767" name="直接箭头连接符 37"/>
            <p:cNvCxnSpPr>
              <a:cxnSpLocks/>
              <a:endCxn id="1048814" idx="0"/>
            </p:cNvCxnSpPr>
            <p:nvPr/>
          </p:nvCxnSpPr>
          <p:spPr>
            <a:xfrm rot="16200000" flipH="1">
              <a:off x="9752342" y="1875270"/>
              <a:ext cx="286536" cy="693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48816" name="文本框 39"/>
            <p:cNvSpPr txBox="1"/>
            <p:nvPr/>
          </p:nvSpPr>
          <p:spPr>
            <a:xfrm>
              <a:off x="9570171" y="1287315"/>
              <a:ext cx="723757" cy="285097"/>
            </a:xfrm>
            <a:prstGeom prst="rect">
              <a:avLst/>
            </a:prstGeom>
            <a:noFill/>
            <a:ln>
              <a:solidFill>
                <a:srgbClr val="FF0000"/>
              </a:solidFill>
            </a:ln>
          </p:spPr>
          <p:txBody>
            <a:bodyPr wrap="square" rtlCol="0">
              <a:spAutoFit/>
            </a:bodyPr>
            <a:lstStyle/>
            <a:p>
              <a:pPr algn="ctr"/>
              <a:r>
                <a:rPr lang="zh-CN" altLang="en-US" sz="1100" dirty="0" smtClean="0">
                  <a:solidFill>
                    <a:srgbClr val="FF0000"/>
                  </a:solidFill>
                </a:rPr>
                <a:t>稀土</a:t>
              </a:r>
              <a:endParaRPr lang="zh-CN" altLang="en-US" sz="1100" dirty="0">
                <a:solidFill>
                  <a:srgbClr val="FF0000"/>
                </a:solidFill>
              </a:endParaRPr>
            </a:p>
          </p:txBody>
        </p:sp>
      </p:grpSp>
      <p:sp>
        <p:nvSpPr>
          <p:cNvPr id="1048817" name="矩形 38"/>
          <p:cNvSpPr/>
          <p:nvPr/>
        </p:nvSpPr>
        <p:spPr>
          <a:xfrm>
            <a:off x="1098183" y="1503605"/>
            <a:ext cx="1561966" cy="327782"/>
          </a:xfrm>
          <a:prstGeom prst="rect">
            <a:avLst/>
          </a:prstGeom>
        </p:spPr>
        <p:txBody>
          <a:bodyPr wrap="none" lIns="68580" tIns="34290" rIns="68580" bIns="34290">
            <a:spAutoFit/>
          </a:bodyPr>
          <a:lstStyle/>
          <a:p>
            <a:pPr>
              <a:lnSpc>
                <a:spcPct val="120000"/>
              </a:lnSpc>
            </a:pPr>
            <a:r>
              <a:rPr lang="en-US" altLang="zh-CN"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kern="0" dirty="0">
                <a:solidFill>
                  <a:schemeClr val="tx1">
                    <a:lumMod val="75000"/>
                    <a:lumOff val="25000"/>
                  </a:schemeClr>
                </a:solidFill>
                <a:latin typeface="Times New Roman" pitchFamily="18" charset="0"/>
                <a:ea typeface="华文新魏" pitchFamily="2" charset="-122"/>
                <a:cs typeface="Times New Roman" pitchFamily="18" charset="0"/>
              </a:rPr>
              <a:t>炼钢工艺流程</a:t>
            </a:r>
            <a:endParaRPr lang="en-US" altLang="zh-CN"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8" name="标题 1"/>
          <p:cNvSpPr>
            <a:spLocks noGrp="1"/>
          </p:cNvSpPr>
          <p:nvPr>
            <p:ph type="title"/>
          </p:nvPr>
        </p:nvSpPr>
        <p:spPr>
          <a:xfrm>
            <a:off x="1098800" y="1186101"/>
            <a:ext cx="3069966"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在模铸钢中的应用</a:t>
            </a:r>
            <a:endParaRPr lang="zh-CN" altLang="en-US" sz="1500" kern="0" dirty="0">
              <a:solidFill>
                <a:srgbClr val="FF0000"/>
              </a:solidFill>
              <a:latin typeface="Times New Roman" pitchFamily="18" charset="0"/>
              <a:cs typeface="Times New Roman" pitchFamily="18" charset="0"/>
            </a:endParaRPr>
          </a:p>
        </p:txBody>
      </p:sp>
      <p:sp>
        <p:nvSpPr>
          <p:cNvPr id="1048819" name="矩形 1"/>
          <p:cNvSpPr/>
          <p:nvPr/>
        </p:nvSpPr>
        <p:spPr>
          <a:xfrm>
            <a:off x="1098800" y="1798325"/>
            <a:ext cx="6974937" cy="2008242"/>
          </a:xfrm>
          <a:prstGeom prst="rect">
            <a:avLst/>
          </a:prstGeom>
        </p:spPr>
        <p:txBody>
          <a:bodyPr wrap="square" lIns="68580" tIns="34290" rIns="68580" bIns="34290">
            <a:spAutoFit/>
          </a:bodyPr>
          <a:lstStyle/>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(4)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加入量及残余稀土量</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严格控制氧硫含量在规定的范围内，根据</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RE/S≥3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这一原则及稀土收率来确定稀土的加入量，原则上稀土尽量少加，防止发生稀土团聚现象，影响钢材的性能，同时造成水口结瘤。模铸工艺，精炼完毕到浇注钢液，时间较短，稀土持续反应时间较短，在空气中二次氧化较轻，，稀土烧损相对较少，只要稀土量控制的好，氧硫含量在规定范围内，稀土不易团聚，也不存在堵水口问题，应用效果相对</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稳定。</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820" name="文本框 4"/>
          <p:cNvSpPr txBox="1"/>
          <p:nvPr/>
        </p:nvSpPr>
        <p:spPr>
          <a:xfrm>
            <a:off x="967761" y="283317"/>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821" name="文本框 4"/>
          <p:cNvSpPr txBox="1"/>
          <p:nvPr/>
        </p:nvSpPr>
        <p:spPr>
          <a:xfrm>
            <a:off x="967761" y="729570"/>
            <a:ext cx="3524042"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稀土在炼钢中的应用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22" name="矩形 2"/>
          <p:cNvSpPr/>
          <p:nvPr/>
        </p:nvSpPr>
        <p:spPr>
          <a:xfrm>
            <a:off x="1098800" y="3868894"/>
            <a:ext cx="7025403" cy="715581"/>
          </a:xfrm>
          <a:prstGeom prst="rect">
            <a:avLst/>
          </a:prstGeom>
        </p:spPr>
        <p:txBody>
          <a:bodyPr wrap="square" lIns="68580" tIns="34290" rIns="68580" bIns="34290">
            <a:spAutoFit/>
          </a:bodyPr>
          <a:lstStyle/>
          <a:p>
            <a:pPr>
              <a:lnSpc>
                <a:spcPct val="150000"/>
              </a:lnSpc>
            </a:pPr>
            <a:r>
              <a:rPr lang="zh-CN" altLang="en-US"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kern="0" dirty="0">
                <a:solidFill>
                  <a:schemeClr val="tx1">
                    <a:lumMod val="75000"/>
                    <a:lumOff val="25000"/>
                  </a:schemeClr>
                </a:solidFill>
                <a:latin typeface="Times New Roman" pitchFamily="18" charset="0"/>
                <a:ea typeface="华文新魏" pitchFamily="2" charset="-122"/>
                <a:cs typeface="Times New Roman" pitchFamily="18" charset="0"/>
              </a:rPr>
              <a:t>5</a:t>
            </a:r>
            <a:r>
              <a:rPr lang="zh-CN" altLang="en-US" kern="0" dirty="0">
                <a:solidFill>
                  <a:schemeClr val="tx1">
                    <a:lumMod val="75000"/>
                    <a:lumOff val="25000"/>
                  </a:schemeClr>
                </a:solidFill>
                <a:latin typeface="Times New Roman" pitchFamily="18" charset="0"/>
                <a:ea typeface="华文新魏" pitchFamily="2" charset="-122"/>
                <a:cs typeface="Times New Roman" pitchFamily="18" charset="0"/>
              </a:rPr>
              <a:t>）在模铸钢中稀土加入工艺相对</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成熟。预计稀土模铸钢产量约</a:t>
            </a:r>
            <a:r>
              <a:rPr lang="en-US" altLang="zh-CN" kern="0" dirty="0" smtClean="0">
                <a:solidFill>
                  <a:schemeClr val="tx1">
                    <a:lumMod val="75000"/>
                    <a:lumOff val="25000"/>
                  </a:schemeClr>
                </a:solidFill>
                <a:latin typeface="Times New Roman" pitchFamily="18" charset="0"/>
                <a:ea typeface="华文新魏" pitchFamily="2" charset="-122"/>
                <a:cs typeface="Times New Roman" pitchFamily="18" charset="0"/>
              </a:rPr>
              <a:t>1000</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万吨，消耗稀土量约</a:t>
            </a:r>
            <a:r>
              <a:rPr lang="en-US" altLang="zh-CN" kern="0" dirty="0" smtClean="0">
                <a:solidFill>
                  <a:schemeClr val="tx1">
                    <a:lumMod val="75000"/>
                    <a:lumOff val="25000"/>
                  </a:schemeClr>
                </a:solidFill>
                <a:latin typeface="Times New Roman" pitchFamily="18" charset="0"/>
                <a:ea typeface="华文新魏" pitchFamily="2" charset="-122"/>
                <a:cs typeface="Times New Roman" pitchFamily="18" charset="0"/>
              </a:rPr>
              <a:t>3000</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吨。</a:t>
            </a:r>
            <a:endParaRPr lang="en-US" altLang="zh-CN"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3" name="标题 1"/>
          <p:cNvSpPr>
            <a:spLocks noGrp="1"/>
          </p:cNvSpPr>
          <p:nvPr>
            <p:ph type="title"/>
          </p:nvPr>
        </p:nvSpPr>
        <p:spPr>
          <a:xfrm>
            <a:off x="835772" y="1189822"/>
            <a:ext cx="2040417"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在连铸钢中的应用</a:t>
            </a:r>
            <a:endParaRPr lang="zh-CN" altLang="en-US" sz="1500" kern="0" dirty="0">
              <a:solidFill>
                <a:srgbClr val="FF0000"/>
              </a:solidFill>
              <a:latin typeface="Times New Roman" pitchFamily="18" charset="0"/>
              <a:cs typeface="Times New Roman" pitchFamily="18" charset="0"/>
            </a:endParaRPr>
          </a:p>
        </p:txBody>
      </p:sp>
      <p:sp>
        <p:nvSpPr>
          <p:cNvPr id="1048824" name="矩形 1"/>
          <p:cNvSpPr/>
          <p:nvPr/>
        </p:nvSpPr>
        <p:spPr>
          <a:xfrm>
            <a:off x="835773" y="1682985"/>
            <a:ext cx="7551554" cy="3393237"/>
          </a:xfrm>
          <a:prstGeom prst="rect">
            <a:avLst/>
          </a:prstGeom>
        </p:spPr>
        <p:txBody>
          <a:bodyPr wrap="square" lIns="68580" tIns="34290" rIns="68580" bIns="34290">
            <a:spAutoFit/>
          </a:bodyPr>
          <a:lstStyle/>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炼钢工艺流程</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添加剂类型</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：金属镧、铈，镧铈混合金属，镧铈铁合金，钇铁合金，稀土金属丝、稀土包芯线等。</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稀土加入法或加入位置</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①</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LF</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精炼完毕加入：</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直接加入（压入）；</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b</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喂线法。</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②</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RH</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精炼完加入：</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a</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直接加入（压入）；</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b</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喂线法。</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③中间包加入：喂丝法（铁水包加入中间包钢流中加入）。</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④在连铸结晶器内加入：喂丝法</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825" name="文本框 8"/>
          <p:cNvSpPr txBox="1"/>
          <p:nvPr/>
        </p:nvSpPr>
        <p:spPr>
          <a:xfrm>
            <a:off x="835773" y="164453"/>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826" name="文本框 4"/>
          <p:cNvSpPr txBox="1"/>
          <p:nvPr/>
        </p:nvSpPr>
        <p:spPr>
          <a:xfrm>
            <a:off x="835773" y="670630"/>
            <a:ext cx="3524042"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稀土在炼钢中的应用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grpSp>
        <p:nvGrpSpPr>
          <p:cNvPr id="131" name="组合 38"/>
          <p:cNvGrpSpPr/>
          <p:nvPr/>
        </p:nvGrpSpPr>
        <p:grpSpPr>
          <a:xfrm>
            <a:off x="2998717" y="1338768"/>
            <a:ext cx="5544878" cy="1191679"/>
            <a:chOff x="3998289" y="1785024"/>
            <a:chExt cx="7393170" cy="1588905"/>
          </a:xfrm>
        </p:grpSpPr>
        <p:sp>
          <p:nvSpPr>
            <p:cNvPr id="1048827" name="文本框 10"/>
            <p:cNvSpPr txBox="1"/>
            <p:nvPr/>
          </p:nvSpPr>
          <p:spPr>
            <a:xfrm>
              <a:off x="3998289" y="2062859"/>
              <a:ext cx="1061901" cy="348813"/>
            </a:xfrm>
            <a:prstGeom prst="rect">
              <a:avLst/>
            </a:prstGeom>
            <a:noFill/>
          </p:spPr>
          <p:txBody>
            <a:bodyPr wrap="square" rtlCol="0">
              <a:spAutoFit/>
            </a:bodyPr>
            <a:lstStyle/>
            <a:p>
              <a:r>
                <a:rPr lang="zh-CN" altLang="en-US" sz="1100" dirty="0" smtClean="0"/>
                <a:t>感应电炉</a:t>
              </a:r>
              <a:endParaRPr lang="zh-CN" altLang="en-US" sz="1100" dirty="0"/>
            </a:p>
          </p:txBody>
        </p:sp>
        <p:sp>
          <p:nvSpPr>
            <p:cNvPr id="1048828" name="右大括号 11"/>
            <p:cNvSpPr/>
            <p:nvPr/>
          </p:nvSpPr>
          <p:spPr>
            <a:xfrm>
              <a:off x="5060190" y="2232311"/>
              <a:ext cx="318394" cy="103836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00" dirty="0"/>
            </a:p>
          </p:txBody>
        </p:sp>
        <p:sp>
          <p:nvSpPr>
            <p:cNvPr id="1048829" name="文本框 13"/>
            <p:cNvSpPr txBox="1"/>
            <p:nvPr/>
          </p:nvSpPr>
          <p:spPr>
            <a:xfrm>
              <a:off x="4151658" y="3025116"/>
              <a:ext cx="908532" cy="348813"/>
            </a:xfrm>
            <a:prstGeom prst="rect">
              <a:avLst/>
            </a:prstGeom>
            <a:noFill/>
          </p:spPr>
          <p:txBody>
            <a:bodyPr wrap="square" rtlCol="0">
              <a:spAutoFit/>
            </a:bodyPr>
            <a:lstStyle/>
            <a:p>
              <a:r>
                <a:rPr lang="zh-CN" altLang="en-US" sz="1100" dirty="0"/>
                <a:t>转</a:t>
              </a:r>
              <a:r>
                <a:rPr lang="zh-CN" altLang="en-US" sz="1100" dirty="0" smtClean="0"/>
                <a:t>炉</a:t>
              </a:r>
              <a:endParaRPr lang="zh-CN" altLang="en-US" sz="1100" dirty="0"/>
            </a:p>
          </p:txBody>
        </p:sp>
        <p:sp>
          <p:nvSpPr>
            <p:cNvPr id="1048830" name="文本框 14"/>
            <p:cNvSpPr txBox="1"/>
            <p:nvPr/>
          </p:nvSpPr>
          <p:spPr>
            <a:xfrm>
              <a:off x="5409256" y="2582885"/>
              <a:ext cx="801179" cy="348813"/>
            </a:xfrm>
            <a:prstGeom prst="rect">
              <a:avLst/>
            </a:prstGeom>
            <a:noFill/>
            <a:ln>
              <a:solidFill>
                <a:srgbClr val="000000"/>
              </a:solidFill>
            </a:ln>
          </p:spPr>
          <p:txBody>
            <a:bodyPr wrap="square" rtlCol="0">
              <a:spAutoFit/>
            </a:bodyPr>
            <a:lstStyle/>
            <a:p>
              <a:r>
                <a:rPr lang="en-US" altLang="zh-CN" sz="1100" dirty="0" smtClean="0"/>
                <a:t>LF</a:t>
              </a:r>
              <a:r>
                <a:rPr lang="zh-CN" altLang="en-US" sz="1100" dirty="0" smtClean="0"/>
                <a:t>精炼</a:t>
              </a:r>
              <a:endParaRPr lang="zh-CN" altLang="en-US" sz="1100" dirty="0"/>
            </a:p>
          </p:txBody>
        </p:sp>
        <p:sp>
          <p:nvSpPr>
            <p:cNvPr id="1048831" name="文本框 15"/>
            <p:cNvSpPr txBox="1"/>
            <p:nvPr/>
          </p:nvSpPr>
          <p:spPr>
            <a:xfrm>
              <a:off x="6636185" y="2582885"/>
              <a:ext cx="874183" cy="348813"/>
            </a:xfrm>
            <a:prstGeom prst="rect">
              <a:avLst/>
            </a:prstGeom>
            <a:noFill/>
            <a:ln>
              <a:solidFill>
                <a:srgbClr val="000000"/>
              </a:solidFill>
            </a:ln>
          </p:spPr>
          <p:txBody>
            <a:bodyPr wrap="square" rtlCol="0">
              <a:spAutoFit/>
            </a:bodyPr>
            <a:lstStyle/>
            <a:p>
              <a:pPr algn="ctr"/>
              <a:r>
                <a:rPr lang="en-US" altLang="zh-CN" sz="1100" dirty="0" smtClean="0"/>
                <a:t>RH</a:t>
              </a:r>
              <a:endParaRPr lang="zh-CN" altLang="en-US" sz="1100" dirty="0"/>
            </a:p>
          </p:txBody>
        </p:sp>
        <p:sp>
          <p:nvSpPr>
            <p:cNvPr id="1048832" name="文本框 16"/>
            <p:cNvSpPr txBox="1"/>
            <p:nvPr/>
          </p:nvSpPr>
          <p:spPr>
            <a:xfrm>
              <a:off x="7931317" y="2582038"/>
              <a:ext cx="882659" cy="348813"/>
            </a:xfrm>
            <a:prstGeom prst="rect">
              <a:avLst/>
            </a:prstGeom>
            <a:noFill/>
            <a:ln>
              <a:solidFill>
                <a:srgbClr val="000000"/>
              </a:solidFill>
            </a:ln>
          </p:spPr>
          <p:txBody>
            <a:bodyPr wrap="square" rtlCol="0">
              <a:spAutoFit/>
            </a:bodyPr>
            <a:lstStyle/>
            <a:p>
              <a:r>
                <a:rPr lang="zh-CN" altLang="en-US" sz="1100" dirty="0" smtClean="0"/>
                <a:t>中间包</a:t>
              </a:r>
              <a:endParaRPr lang="zh-CN" altLang="en-US" sz="1100" dirty="0"/>
            </a:p>
          </p:txBody>
        </p:sp>
        <p:cxnSp>
          <p:nvCxnSpPr>
            <p:cNvPr id="3145768" name="直接箭头连接符 17"/>
            <p:cNvCxnSpPr>
              <a:cxnSpLocks/>
              <a:stCxn id="1048830" idx="3"/>
              <a:endCxn id="1048831" idx="1"/>
            </p:cNvCxnSpPr>
            <p:nvPr/>
          </p:nvCxnSpPr>
          <p:spPr>
            <a:xfrm>
              <a:off x="6210434" y="2757292"/>
              <a:ext cx="425751" cy="2117"/>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69" name="直接箭头连接符 18"/>
            <p:cNvCxnSpPr>
              <a:cxnSpLocks/>
            </p:cNvCxnSpPr>
            <p:nvPr/>
          </p:nvCxnSpPr>
          <p:spPr>
            <a:xfrm>
              <a:off x="7510368" y="2753337"/>
              <a:ext cx="425751"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70" name="肘形连接符 19"/>
            <p:cNvCxnSpPr>
              <a:cxnSpLocks/>
              <a:stCxn id="1048830" idx="2"/>
              <a:endCxn id="1048832" idx="2"/>
            </p:cNvCxnSpPr>
            <p:nvPr/>
          </p:nvCxnSpPr>
          <p:spPr>
            <a:xfrm rot="5400000" flipH="1" flipV="1">
              <a:off x="7090821" y="1649874"/>
              <a:ext cx="847" cy="2562801"/>
            </a:xfrm>
            <a:prstGeom prst="bentConnector3">
              <a:avLst>
                <a:gd name="adj1" fmla="val -3600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5771" name="肘形连接符 20"/>
            <p:cNvCxnSpPr>
              <a:cxnSpLocks/>
              <a:stCxn id="1048830" idx="0"/>
              <a:endCxn id="1048832" idx="0"/>
            </p:cNvCxnSpPr>
            <p:nvPr/>
          </p:nvCxnSpPr>
          <p:spPr>
            <a:xfrm rot="5400000" flipH="1" flipV="1">
              <a:off x="7090822" y="1301062"/>
              <a:ext cx="847" cy="2562801"/>
            </a:xfrm>
            <a:prstGeom prst="bentConnector3">
              <a:avLst>
                <a:gd name="adj1" fmla="val 36100000"/>
              </a:avLst>
            </a:prstGeom>
            <a:ln>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3145772" name="直接箭头连接符 21"/>
            <p:cNvCxnSpPr>
              <a:cxnSpLocks/>
              <a:endCxn id="1048831" idx="0"/>
            </p:cNvCxnSpPr>
            <p:nvPr/>
          </p:nvCxnSpPr>
          <p:spPr>
            <a:xfrm rot="16200000" flipH="1">
              <a:off x="6945068" y="2454676"/>
              <a:ext cx="252840" cy="35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48833" name="文本框 22"/>
            <p:cNvSpPr txBox="1"/>
            <p:nvPr/>
          </p:nvSpPr>
          <p:spPr>
            <a:xfrm>
              <a:off x="7963158" y="1785024"/>
              <a:ext cx="801179" cy="348813"/>
            </a:xfrm>
            <a:prstGeom prst="rect">
              <a:avLst/>
            </a:prstGeom>
            <a:noFill/>
            <a:ln>
              <a:solidFill>
                <a:srgbClr val="FF0000"/>
              </a:solidFill>
            </a:ln>
          </p:spPr>
          <p:txBody>
            <a:bodyPr wrap="square" rtlCol="0">
              <a:spAutoFit/>
            </a:bodyPr>
            <a:lstStyle/>
            <a:p>
              <a:pPr algn="ctr"/>
              <a:r>
                <a:rPr lang="zh-CN" altLang="en-US" sz="1100" dirty="0" smtClean="0">
                  <a:solidFill>
                    <a:srgbClr val="FF0000"/>
                  </a:solidFill>
                </a:rPr>
                <a:t>稀土</a:t>
              </a:r>
              <a:endParaRPr lang="zh-CN" altLang="en-US" sz="1100" dirty="0">
                <a:solidFill>
                  <a:srgbClr val="FF0000"/>
                </a:solidFill>
              </a:endParaRPr>
            </a:p>
          </p:txBody>
        </p:sp>
        <p:sp>
          <p:nvSpPr>
            <p:cNvPr id="1048834" name="文本框 23"/>
            <p:cNvSpPr txBox="1"/>
            <p:nvPr/>
          </p:nvSpPr>
          <p:spPr>
            <a:xfrm>
              <a:off x="9223776" y="2582037"/>
              <a:ext cx="882659" cy="348813"/>
            </a:xfrm>
            <a:prstGeom prst="rect">
              <a:avLst/>
            </a:prstGeom>
            <a:noFill/>
            <a:ln>
              <a:solidFill>
                <a:srgbClr val="000000"/>
              </a:solidFill>
            </a:ln>
          </p:spPr>
          <p:txBody>
            <a:bodyPr wrap="square" rtlCol="0">
              <a:spAutoFit/>
            </a:bodyPr>
            <a:lstStyle/>
            <a:p>
              <a:r>
                <a:rPr lang="zh-CN" altLang="en-US" sz="1100" dirty="0" smtClean="0"/>
                <a:t>连铸</a:t>
              </a:r>
              <a:endParaRPr lang="zh-CN" altLang="en-US" sz="1100" dirty="0"/>
            </a:p>
          </p:txBody>
        </p:sp>
        <p:cxnSp>
          <p:nvCxnSpPr>
            <p:cNvPr id="3145773" name="直接箭头连接符 24"/>
            <p:cNvCxnSpPr>
              <a:cxnSpLocks/>
            </p:cNvCxnSpPr>
            <p:nvPr/>
          </p:nvCxnSpPr>
          <p:spPr>
            <a:xfrm>
              <a:off x="8802827" y="2753336"/>
              <a:ext cx="425751"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48835" name="文本框 25"/>
            <p:cNvSpPr txBox="1"/>
            <p:nvPr/>
          </p:nvSpPr>
          <p:spPr>
            <a:xfrm>
              <a:off x="10508800" y="2599446"/>
              <a:ext cx="882659" cy="348813"/>
            </a:xfrm>
            <a:prstGeom prst="rect">
              <a:avLst/>
            </a:prstGeom>
            <a:noFill/>
            <a:ln>
              <a:solidFill>
                <a:srgbClr val="000000"/>
              </a:solidFill>
            </a:ln>
          </p:spPr>
          <p:txBody>
            <a:bodyPr wrap="square" rtlCol="0">
              <a:spAutoFit/>
            </a:bodyPr>
            <a:lstStyle/>
            <a:p>
              <a:r>
                <a:rPr lang="zh-CN" altLang="en-US" sz="1100" dirty="0" smtClean="0"/>
                <a:t>连铸坯</a:t>
              </a:r>
              <a:endParaRPr lang="zh-CN" altLang="en-US" sz="1100" dirty="0"/>
            </a:p>
          </p:txBody>
        </p:sp>
        <p:cxnSp>
          <p:nvCxnSpPr>
            <p:cNvPr id="3145774" name="直接箭头连接符 26"/>
            <p:cNvCxnSpPr>
              <a:cxnSpLocks/>
            </p:cNvCxnSpPr>
            <p:nvPr/>
          </p:nvCxnSpPr>
          <p:spPr>
            <a:xfrm>
              <a:off x="10087850" y="2770746"/>
              <a:ext cx="425751"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75" name="直接箭头连接符 27"/>
            <p:cNvCxnSpPr>
              <a:cxnSpLocks/>
            </p:cNvCxnSpPr>
            <p:nvPr/>
          </p:nvCxnSpPr>
          <p:spPr>
            <a:xfrm>
              <a:off x="9628406" y="2361470"/>
              <a:ext cx="1" cy="21473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45776" name="直接箭头连接符 28"/>
            <p:cNvCxnSpPr>
              <a:cxnSpLocks/>
            </p:cNvCxnSpPr>
            <p:nvPr/>
          </p:nvCxnSpPr>
          <p:spPr>
            <a:xfrm>
              <a:off x="10853558" y="2330045"/>
              <a:ext cx="1552" cy="2600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45777" name="直接连接符 3"/>
            <p:cNvCxnSpPr>
              <a:cxnSpLocks/>
            </p:cNvCxnSpPr>
            <p:nvPr/>
          </p:nvCxnSpPr>
          <p:spPr>
            <a:xfrm flipV="1">
              <a:off x="8387847" y="2343644"/>
              <a:ext cx="2481118" cy="15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78" name="直接连接符 36"/>
            <p:cNvCxnSpPr>
              <a:cxnSpLocks/>
              <a:stCxn id="1048833" idx="2"/>
            </p:cNvCxnSpPr>
            <p:nvPr/>
          </p:nvCxnSpPr>
          <p:spPr>
            <a:xfrm rot="16200000" flipH="1">
              <a:off x="8258376" y="2239208"/>
              <a:ext cx="210744"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6" name="标题 1"/>
          <p:cNvSpPr>
            <a:spLocks noGrp="1"/>
          </p:cNvSpPr>
          <p:nvPr>
            <p:ph type="title"/>
          </p:nvPr>
        </p:nvSpPr>
        <p:spPr>
          <a:xfrm>
            <a:off x="498764" y="1072831"/>
            <a:ext cx="3069966"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在连铸钢中的应用</a:t>
            </a:r>
            <a:endParaRPr lang="zh-CN" altLang="en-US" sz="1500" kern="0" dirty="0">
              <a:solidFill>
                <a:srgbClr val="FF0000"/>
              </a:solidFill>
              <a:latin typeface="Times New Roman" pitchFamily="18" charset="0"/>
              <a:cs typeface="Times New Roman" pitchFamily="18" charset="0"/>
            </a:endParaRPr>
          </a:p>
        </p:txBody>
      </p:sp>
      <p:sp>
        <p:nvSpPr>
          <p:cNvPr id="1048837" name="矩形 1"/>
          <p:cNvSpPr/>
          <p:nvPr/>
        </p:nvSpPr>
        <p:spPr>
          <a:xfrm>
            <a:off x="486823" y="2442760"/>
            <a:ext cx="5683827" cy="2008242"/>
          </a:xfrm>
          <a:prstGeom prst="rect">
            <a:avLst/>
          </a:prstGeom>
        </p:spPr>
        <p:txBody>
          <a:bodyPr wrap="square" lIns="68580" tIns="34290" rIns="68580" bIns="34290">
            <a:spAutoFit/>
          </a:bodyPr>
          <a:lstStyle/>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(4)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加入量及残余稀土量</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en-US" altLang="zh-CN" sz="1500" kern="0" dirty="0" smtClean="0">
                <a:solidFill>
                  <a:schemeClr val="tx1">
                    <a:lumMod val="75000"/>
                    <a:lumOff val="25000"/>
                  </a:schemeClr>
                </a:solidFill>
                <a:latin typeface="Times New Roman" pitchFamily="18" charset="0"/>
                <a:ea typeface="华文新魏" pitchFamily="2" charset="-122"/>
                <a:cs typeface="Times New Roman" pitchFamily="18" charset="0"/>
              </a:rPr>
              <a:t>a</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）根据</a:t>
            </a: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【RE】/【S】≥3</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，依据这个原则，根据氧硫含量及稀土的收率来确定稀土的加入量，原则上稀土尽量少加，够用即可。</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indent="342900">
              <a:lnSpc>
                <a:spcPct val="120000"/>
              </a:lnSpc>
            </a:pPr>
            <a:r>
              <a:rPr lang="en-US" altLang="zh-CN" sz="1500" kern="0" dirty="0" smtClean="0">
                <a:solidFill>
                  <a:schemeClr val="tx1">
                    <a:lumMod val="75000"/>
                    <a:lumOff val="25000"/>
                  </a:schemeClr>
                </a:solidFill>
                <a:latin typeface="Times New Roman" pitchFamily="18" charset="0"/>
                <a:ea typeface="华文新魏" pitchFamily="2" charset="-122"/>
                <a:cs typeface="Times New Roman" pitchFamily="18" charset="0"/>
              </a:rPr>
              <a:t>b</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）把</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处理操作移至炼钢的后部工序，延滞稀土加入的时间，如结晶器内添加稀土丝，有利于减少夹杂物的生成量及其聚集程度，减少过程中的二次氧化，稳定的控制稀土的残余量在规定的范围内，从而稳定控制钢材的性能。</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pic>
        <p:nvPicPr>
          <p:cNvPr id="2097201" name="Picture 2" descr="D:\E-back\龙钇公司材料\公司图片\钢中加入现场及设备\南京钢铁4.jpg"/>
          <p:cNvPicPr>
            <a:picLocks noChangeAspect="1" noChangeArrowheads="1"/>
          </p:cNvPicPr>
          <p:nvPr/>
        </p:nvPicPr>
        <p:blipFill>
          <a:blip r:embed="rId3" cstate="print"/>
          <a:srcRect/>
          <a:stretch>
            <a:fillRect/>
          </a:stretch>
        </p:blipFill>
        <p:spPr bwMode="auto">
          <a:xfrm>
            <a:off x="6348845" y="2710698"/>
            <a:ext cx="2670464" cy="1858127"/>
          </a:xfrm>
          <a:prstGeom prst="rect">
            <a:avLst/>
          </a:prstGeom>
          <a:noFill/>
        </p:spPr>
      </p:pic>
      <p:sp>
        <p:nvSpPr>
          <p:cNvPr id="1048838" name="矩形 5"/>
          <p:cNvSpPr/>
          <p:nvPr/>
        </p:nvSpPr>
        <p:spPr>
          <a:xfrm>
            <a:off x="7316278" y="4758770"/>
            <a:ext cx="1703031" cy="284693"/>
          </a:xfrm>
          <a:prstGeom prst="rect">
            <a:avLst/>
          </a:prstGeom>
        </p:spPr>
        <p:txBody>
          <a:bodyPr wrap="square" lIns="68580" tIns="34290" rIns="68580" bIns="34290">
            <a:spAutoFit/>
          </a:bodyPr>
          <a:lstStyle/>
          <a:p>
            <a:r>
              <a:rPr lang="zh-CN" altLang="en-US" kern="0" dirty="0" smtClean="0">
                <a:solidFill>
                  <a:schemeClr val="tx1">
                    <a:lumMod val="85000"/>
                    <a:lumOff val="15000"/>
                  </a:schemeClr>
                </a:solidFill>
                <a:latin typeface="Times New Roman" pitchFamily="18" charset="0"/>
                <a:ea typeface="华文新魏" pitchFamily="2" charset="-122"/>
                <a:cs typeface="Times New Roman" pitchFamily="18" charset="0"/>
              </a:rPr>
              <a:t>结晶器喂</a:t>
            </a:r>
            <a:r>
              <a:rPr lang="zh-CN" altLang="en-US" kern="0" dirty="0">
                <a:solidFill>
                  <a:schemeClr val="tx1">
                    <a:lumMod val="85000"/>
                    <a:lumOff val="15000"/>
                  </a:schemeClr>
                </a:solidFill>
                <a:latin typeface="Times New Roman" pitchFamily="18" charset="0"/>
                <a:ea typeface="华文新魏" pitchFamily="2" charset="-122"/>
                <a:cs typeface="Times New Roman" pitchFamily="18" charset="0"/>
              </a:rPr>
              <a:t>丝处理</a:t>
            </a:r>
            <a:r>
              <a:rPr lang="zh-CN" altLang="zh-CN" kern="0" dirty="0">
                <a:solidFill>
                  <a:schemeClr val="tx1">
                    <a:lumMod val="85000"/>
                    <a:lumOff val="15000"/>
                  </a:schemeClr>
                </a:solidFill>
                <a:latin typeface="Times New Roman" pitchFamily="18" charset="0"/>
                <a:ea typeface="华文新魏" pitchFamily="2" charset="-122"/>
                <a:cs typeface="Times New Roman" pitchFamily="18" charset="0"/>
              </a:rPr>
              <a:t> </a:t>
            </a:r>
            <a:endParaRPr lang="zh-CN" altLang="en-US" kern="0" dirty="0">
              <a:solidFill>
                <a:schemeClr val="tx1">
                  <a:lumMod val="85000"/>
                  <a:lumOff val="15000"/>
                </a:schemeClr>
              </a:solidFill>
              <a:latin typeface="Times New Roman" pitchFamily="18" charset="0"/>
              <a:ea typeface="华文新魏" pitchFamily="2" charset="-122"/>
              <a:cs typeface="Times New Roman" pitchFamily="18" charset="0"/>
            </a:endParaRPr>
          </a:p>
        </p:txBody>
      </p:sp>
      <p:sp>
        <p:nvSpPr>
          <p:cNvPr id="1048839" name="文本框 8"/>
          <p:cNvSpPr txBox="1"/>
          <p:nvPr/>
        </p:nvSpPr>
        <p:spPr>
          <a:xfrm>
            <a:off x="498765" y="177110"/>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840" name="文本框 4"/>
          <p:cNvSpPr txBox="1"/>
          <p:nvPr/>
        </p:nvSpPr>
        <p:spPr>
          <a:xfrm>
            <a:off x="498765" y="619460"/>
            <a:ext cx="3524042"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稀土在炼钢中的应用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41" name="矩形 10"/>
          <p:cNvSpPr/>
          <p:nvPr/>
        </p:nvSpPr>
        <p:spPr>
          <a:xfrm>
            <a:off x="486823" y="1445955"/>
            <a:ext cx="3375660" cy="297181"/>
          </a:xfrm>
          <a:prstGeom prst="rect">
            <a:avLst/>
          </a:prstGeom>
        </p:spPr>
        <p:txBody>
          <a:bodyPr wrap="none" lIns="68580" tIns="34290" rIns="68580" bIns="34290">
            <a:spAutoFit/>
          </a:bodyPr>
          <a:lstStyle/>
          <a:p>
            <a:r>
              <a:rPr lang="zh-CN" altLang="en-US" sz="1500" dirty="0">
                <a:solidFill>
                  <a:srgbClr val="FF0000"/>
                </a:solidFill>
                <a:latin typeface="华文楷体" panose="02010600040101010101" pitchFamily="2" charset="-122"/>
                <a:ea typeface="华文楷体" panose="02010600040101010101" pitchFamily="2" charset="-122"/>
              </a:rPr>
              <a:t>喂线法目前还存在一些问题需要解决：</a:t>
            </a:r>
          </a:p>
        </p:txBody>
      </p:sp>
      <p:sp>
        <p:nvSpPr>
          <p:cNvPr id="1048842" name="文本框 11"/>
          <p:cNvSpPr txBox="1"/>
          <p:nvPr/>
        </p:nvSpPr>
        <p:spPr>
          <a:xfrm>
            <a:off x="3895449" y="1741536"/>
            <a:ext cx="4041322" cy="715581"/>
          </a:xfrm>
          <a:prstGeom prst="rect">
            <a:avLst/>
          </a:prstGeom>
          <a:noFill/>
        </p:spPr>
        <p:txBody>
          <a:bodyPr wrap="square" lIns="68580" tIns="34290" rIns="68580" bIns="34290" rtlCol="0">
            <a:spAutoFit/>
          </a:bodyPr>
          <a:lstStyle/>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4</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）改善搅拌条件</a:t>
            </a:r>
            <a:r>
              <a:rPr lang="zh-CN" altLang="en-US" dirty="0">
                <a:latin typeface="Times New Roman" panose="02020603050405020304" pitchFamily="18" charset="0"/>
                <a:ea typeface="华文楷体" panose="02010600040101010101" pitchFamily="2" charset="-122"/>
                <a:cs typeface="Times New Roman" panose="02020603050405020304" pitchFamily="18" charset="0"/>
              </a:rPr>
              <a:t>，</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使稀土均匀分布，不产生偏析。</a:t>
            </a:r>
            <a:r>
              <a:rPr lang="en-US" altLang="zh-CN" dirty="0">
                <a:latin typeface="Times New Roman" panose="02020603050405020304" pitchFamily="18" charset="0"/>
                <a:ea typeface="华文楷体" panose="02010600040101010101" pitchFamily="2" charset="-122"/>
                <a:cs typeface="Times New Roman" panose="02020603050405020304" pitchFamily="18" charset="0"/>
              </a:rPr>
              <a:t>5</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）研究开发新型稀土添加剂的成份</a:t>
            </a:r>
            <a:endParaRPr lang="en-US" altLang="zh-CN" dirty="0">
              <a:latin typeface="Times New Roman" panose="02020603050405020304" pitchFamily="18" charset="0"/>
              <a:ea typeface="华文楷体" panose="02010600040101010101" pitchFamily="2" charset="-122"/>
              <a:cs typeface="Times New Roman" panose="02020603050405020304" pitchFamily="18" charset="0"/>
            </a:endParaRPr>
          </a:p>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6)</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研究开发适应目前连铸车间环境的小型喂线机</a:t>
            </a:r>
            <a:endParaRPr lang="zh-CN" altLang="en-US"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048843" name="文本框 12"/>
          <p:cNvSpPr txBox="1"/>
          <p:nvPr/>
        </p:nvSpPr>
        <p:spPr>
          <a:xfrm>
            <a:off x="498764" y="1754765"/>
            <a:ext cx="3736469" cy="715581"/>
          </a:xfrm>
          <a:prstGeom prst="rect">
            <a:avLst/>
          </a:prstGeom>
          <a:noFill/>
        </p:spPr>
        <p:txBody>
          <a:bodyPr wrap="square" lIns="68580" tIns="34290" rIns="68580" bIns="34290" rtlCol="0">
            <a:spAutoFit/>
          </a:bodyPr>
          <a:lstStyle/>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1</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）对保护渣进行改性</a:t>
            </a:r>
            <a:r>
              <a:rPr lang="en-US" altLang="zh-CN" dirty="0">
                <a:latin typeface="Times New Roman" panose="02020603050405020304" pitchFamily="18" charset="0"/>
                <a:ea typeface="华文楷体" panose="02010600040101010101" pitchFamily="2" charset="-122"/>
                <a:cs typeface="Times New Roman" panose="02020603050405020304" pitchFamily="18" charset="0"/>
              </a:rPr>
              <a:t>                             </a:t>
            </a:r>
          </a:p>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2)</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对水口材质进行改性</a:t>
            </a:r>
            <a:endParaRPr lang="en-US" altLang="zh-CN" dirty="0">
              <a:latin typeface="Times New Roman" panose="02020603050405020304" pitchFamily="18" charset="0"/>
              <a:ea typeface="华文楷体" panose="02010600040101010101" pitchFamily="2" charset="-122"/>
              <a:cs typeface="Times New Roman" panose="02020603050405020304" pitchFamily="18" charset="0"/>
            </a:endParaRPr>
          </a:p>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3)</a:t>
            </a:r>
            <a:r>
              <a:rPr lang="zh-CN" altLang="zh-CN" dirty="0">
                <a:latin typeface="Times New Roman" panose="02020603050405020304" pitchFamily="18" charset="0"/>
                <a:ea typeface="华文楷体" panose="02010600040101010101" pitchFamily="2" charset="-122"/>
                <a:cs typeface="Times New Roman" panose="02020603050405020304" pitchFamily="18" charset="0"/>
              </a:rPr>
              <a:t>研究开发保护渣的自动加入装置</a:t>
            </a:r>
          </a:p>
        </p:txBody>
      </p:sp>
      <p:sp>
        <p:nvSpPr>
          <p:cNvPr id="1048844" name="矩形 13"/>
          <p:cNvSpPr/>
          <p:nvPr/>
        </p:nvSpPr>
        <p:spPr>
          <a:xfrm>
            <a:off x="486823" y="4333249"/>
            <a:ext cx="5862023" cy="715581"/>
          </a:xfrm>
          <a:prstGeom prst="rect">
            <a:avLst/>
          </a:prstGeom>
        </p:spPr>
        <p:txBody>
          <a:bodyPr wrap="square" lIns="68580" tIns="34290" rIns="68580" bIns="34290">
            <a:spAutoFit/>
          </a:bodyPr>
          <a:lstStyle/>
          <a:p>
            <a:pPr>
              <a:lnSpc>
                <a:spcPct val="150000"/>
              </a:lnSpc>
            </a:pPr>
            <a:r>
              <a:rPr lang="zh-CN" altLang="en-US" kern="0" dirty="0">
                <a:solidFill>
                  <a:schemeClr val="tx1">
                    <a:lumMod val="75000"/>
                    <a:lumOff val="25000"/>
                  </a:schemeClr>
                </a:solidFill>
                <a:latin typeface="Times New Roman" pitchFamily="18" charset="0"/>
                <a:ea typeface="华文新魏" pitchFamily="2" charset="-122"/>
                <a:cs typeface="Times New Roman" pitchFamily="18" charset="0"/>
              </a:rPr>
              <a:t>（</a:t>
            </a:r>
            <a:r>
              <a:rPr lang="en-US" altLang="zh-CN" kern="0" dirty="0">
                <a:solidFill>
                  <a:schemeClr val="tx1">
                    <a:lumMod val="75000"/>
                    <a:lumOff val="25000"/>
                  </a:schemeClr>
                </a:solidFill>
                <a:latin typeface="Times New Roman" pitchFamily="18" charset="0"/>
                <a:ea typeface="华文新魏" pitchFamily="2" charset="-122"/>
                <a:cs typeface="Times New Roman" pitchFamily="18" charset="0"/>
              </a:rPr>
              <a:t>5</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）随着稀土</a:t>
            </a:r>
            <a:r>
              <a:rPr lang="zh-CN" altLang="en-US" kern="0" dirty="0">
                <a:solidFill>
                  <a:schemeClr val="tx1">
                    <a:lumMod val="75000"/>
                    <a:lumOff val="25000"/>
                  </a:schemeClr>
                </a:solidFill>
                <a:latin typeface="Times New Roman" pitchFamily="18" charset="0"/>
                <a:ea typeface="华文新魏" pitchFamily="2" charset="-122"/>
                <a:cs typeface="Times New Roman" pitchFamily="18" charset="0"/>
              </a:rPr>
              <a:t>加入</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工艺的完善。预计未来</a:t>
            </a:r>
            <a:r>
              <a:rPr lang="en-US" altLang="zh-CN" kern="0" dirty="0" smtClean="0">
                <a:solidFill>
                  <a:schemeClr val="tx1">
                    <a:lumMod val="75000"/>
                    <a:lumOff val="25000"/>
                  </a:schemeClr>
                </a:solidFill>
                <a:latin typeface="Times New Roman" pitchFamily="18" charset="0"/>
                <a:ea typeface="华文新魏" pitchFamily="2" charset="-122"/>
                <a:cs typeface="Times New Roman" pitchFamily="18" charset="0"/>
              </a:rPr>
              <a:t>5</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至</a:t>
            </a:r>
            <a:r>
              <a:rPr lang="en-US" altLang="zh-CN" kern="0" dirty="0" smtClean="0">
                <a:solidFill>
                  <a:schemeClr val="tx1">
                    <a:lumMod val="75000"/>
                    <a:lumOff val="25000"/>
                  </a:schemeClr>
                </a:solidFill>
                <a:latin typeface="Times New Roman" pitchFamily="18" charset="0"/>
                <a:ea typeface="华文新魏" pitchFamily="2" charset="-122"/>
                <a:cs typeface="Times New Roman" pitchFamily="18" charset="0"/>
              </a:rPr>
              <a:t>10</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年，稀土连铸钢产量约</a:t>
            </a:r>
            <a:r>
              <a:rPr lang="en-US" altLang="zh-CN" kern="0" dirty="0" smtClean="0">
                <a:solidFill>
                  <a:schemeClr val="tx1">
                    <a:lumMod val="75000"/>
                    <a:lumOff val="25000"/>
                  </a:schemeClr>
                </a:solidFill>
                <a:latin typeface="Times New Roman" pitchFamily="18" charset="0"/>
                <a:ea typeface="华文新魏" pitchFamily="2" charset="-122"/>
                <a:cs typeface="Times New Roman" pitchFamily="18" charset="0"/>
              </a:rPr>
              <a:t>5000</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万吨，消耗稀土量约</a:t>
            </a:r>
            <a:r>
              <a:rPr lang="en-US" altLang="zh-CN" kern="0" dirty="0" smtClean="0">
                <a:solidFill>
                  <a:schemeClr val="tx1">
                    <a:lumMod val="75000"/>
                    <a:lumOff val="25000"/>
                  </a:schemeClr>
                </a:solidFill>
                <a:latin typeface="Times New Roman" pitchFamily="18" charset="0"/>
                <a:ea typeface="华文新魏" pitchFamily="2" charset="-122"/>
                <a:cs typeface="Times New Roman" pitchFamily="18" charset="0"/>
              </a:rPr>
              <a:t>15000</a:t>
            </a:r>
            <a:r>
              <a:rPr lang="zh-CN" altLang="en-US" kern="0" dirty="0" smtClean="0">
                <a:solidFill>
                  <a:schemeClr val="tx1">
                    <a:lumMod val="75000"/>
                    <a:lumOff val="25000"/>
                  </a:schemeClr>
                </a:solidFill>
                <a:latin typeface="Times New Roman" pitchFamily="18" charset="0"/>
                <a:ea typeface="华文新魏" pitchFamily="2" charset="-122"/>
                <a:cs typeface="Times New Roman" pitchFamily="18" charset="0"/>
              </a:rPr>
              <a:t>吨。</a:t>
            </a:r>
            <a:endParaRPr lang="en-US" altLang="zh-CN"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5" name="标题 1"/>
          <p:cNvSpPr>
            <a:spLocks noGrp="1"/>
          </p:cNvSpPr>
          <p:nvPr>
            <p:ph type="title"/>
          </p:nvPr>
        </p:nvSpPr>
        <p:spPr>
          <a:xfrm>
            <a:off x="852787" y="1214507"/>
            <a:ext cx="2604140" cy="33194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a:normAutofit/>
          </a:bodyPr>
          <a:lstStyle/>
          <a:p>
            <a:pPr marL="257175" indent="-257175">
              <a:lnSpc>
                <a:spcPct val="100000"/>
              </a:lnSpc>
              <a:spcBef>
                <a:spcPts val="0"/>
              </a:spcBef>
              <a:buBlip>
                <a:blip r:embed="rId2"/>
              </a:buBlip>
            </a:pPr>
            <a:r>
              <a:rPr lang="zh-CN" altLang="en-US" sz="1500" kern="0" dirty="0">
                <a:solidFill>
                  <a:sysClr val="windowText" lastClr="000000"/>
                </a:solidFill>
                <a:latin typeface="Times New Roman" pitchFamily="18" charset="0"/>
                <a:cs typeface="Times New Roman" pitchFamily="18" charset="0"/>
              </a:rPr>
              <a:t>在电渣重熔钢中的应用</a:t>
            </a:r>
            <a:endParaRPr lang="zh-CN" altLang="en-US" sz="1500" kern="0" dirty="0">
              <a:solidFill>
                <a:srgbClr val="FF0000"/>
              </a:solidFill>
              <a:latin typeface="Times New Roman" pitchFamily="18" charset="0"/>
              <a:cs typeface="Times New Roman" pitchFamily="18" charset="0"/>
            </a:endParaRPr>
          </a:p>
        </p:txBody>
      </p:sp>
      <p:sp>
        <p:nvSpPr>
          <p:cNvPr id="1048846" name="矩形 1"/>
          <p:cNvSpPr/>
          <p:nvPr/>
        </p:nvSpPr>
        <p:spPr>
          <a:xfrm>
            <a:off x="582625" y="1676455"/>
            <a:ext cx="2742467" cy="3116238"/>
          </a:xfrm>
          <a:prstGeom prst="rect">
            <a:avLst/>
          </a:prstGeom>
        </p:spPr>
        <p:txBody>
          <a:bodyPr wrap="square" lIns="68580" tIns="34290" rIns="68580" bIns="34290">
            <a:spAutoFit/>
          </a:bodyPr>
          <a:lstStyle/>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(1)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炼钢工艺流程</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(2)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a:t>
            </a:r>
            <a:r>
              <a:rPr lang="zh-CN" altLang="en-US" sz="1500" b="1" kern="0" dirty="0">
                <a:solidFill>
                  <a:schemeClr val="tx1">
                    <a:lumMod val="75000"/>
                    <a:lumOff val="25000"/>
                  </a:schemeClr>
                </a:solidFill>
                <a:latin typeface="Times New Roman" pitchFamily="18" charset="0"/>
                <a:ea typeface="华文新魏" pitchFamily="2" charset="-122"/>
                <a:cs typeface="Times New Roman" pitchFamily="18" charset="0"/>
              </a:rPr>
              <a:t>添加剂类型</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：稀土金属丝、稀土金属丝包芯线、稀土合金粉，稀土合金粉包芯线，氧化稀土或氟化稀土（保护易熔渣中加入）。电极中加稀土，是在模铸及连铸中加入稀土。</a:t>
            </a:r>
            <a:endPar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endParaRPr>
          </a:p>
        </p:txBody>
      </p:sp>
      <p:sp>
        <p:nvSpPr>
          <p:cNvPr id="1048847" name="文本框 5"/>
          <p:cNvSpPr txBox="1"/>
          <p:nvPr/>
        </p:nvSpPr>
        <p:spPr>
          <a:xfrm>
            <a:off x="525572" y="220356"/>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848" name="文本框 4"/>
          <p:cNvSpPr txBox="1"/>
          <p:nvPr/>
        </p:nvSpPr>
        <p:spPr>
          <a:xfrm>
            <a:off x="525572" y="658937"/>
            <a:ext cx="3524042"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稀土在炼钢中的应用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49" name="矩形 11"/>
          <p:cNvSpPr/>
          <p:nvPr/>
        </p:nvSpPr>
        <p:spPr>
          <a:xfrm>
            <a:off x="3598681" y="1295836"/>
            <a:ext cx="2531956" cy="3762568"/>
          </a:xfrm>
          <a:prstGeom prst="rect">
            <a:avLst/>
          </a:prstGeom>
        </p:spPr>
        <p:txBody>
          <a:bodyPr wrap="square" lIns="68580" tIns="34290" rIns="68580" bIns="34290">
            <a:spAutoFit/>
          </a:bodyPr>
          <a:lstStyle/>
          <a:p>
            <a:pPr>
              <a:lnSpc>
                <a:spcPct val="120000"/>
              </a:lnSpc>
            </a:pPr>
            <a:r>
              <a:rPr lang="en-US" altLang="zh-CN" sz="1500" kern="0" dirty="0">
                <a:solidFill>
                  <a:schemeClr val="tx1">
                    <a:lumMod val="75000"/>
                    <a:lumOff val="25000"/>
                  </a:schemeClr>
                </a:solidFill>
                <a:latin typeface="Times New Roman" pitchFamily="18" charset="0"/>
                <a:ea typeface="华文新魏" pitchFamily="2" charset="-122"/>
                <a:cs typeface="Times New Roman" pitchFamily="18" charset="0"/>
              </a:rPr>
              <a:t>(3)	</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稀土加入法或加入位置</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①在生产电极时加入稀土</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②在钢的电渣重熔时把稀土化合物和还原剂的混和物按钢料重熔速度定时定量地加到易熔渣。</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③喂丝法：采用喂丝机按钢液的重熔速度计算单位时间所需的稀土量，换算成相应的喂丝速度加入。</a:t>
            </a:r>
          </a:p>
          <a:p>
            <a:pPr indent="342900">
              <a:lnSpc>
                <a:spcPct val="120000"/>
              </a:lnSpc>
            </a:pP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④合金加料器定量加入稀土合金粉</a:t>
            </a:r>
            <a:r>
              <a:rPr lang="zh-CN" altLang="en-US" sz="1500" kern="0" dirty="0" smtClean="0">
                <a:solidFill>
                  <a:schemeClr val="tx1">
                    <a:lumMod val="75000"/>
                    <a:lumOff val="25000"/>
                  </a:schemeClr>
                </a:solidFill>
                <a:latin typeface="Times New Roman" pitchFamily="18" charset="0"/>
                <a:ea typeface="华文新魏" pitchFamily="2" charset="-122"/>
                <a:cs typeface="Times New Roman" pitchFamily="18" charset="0"/>
              </a:rPr>
              <a:t>（氩气</a:t>
            </a:r>
            <a:r>
              <a:rPr lang="zh-CN" altLang="en-US" sz="1500" kern="0" dirty="0">
                <a:solidFill>
                  <a:schemeClr val="tx1">
                    <a:lumMod val="75000"/>
                    <a:lumOff val="25000"/>
                  </a:schemeClr>
                </a:solidFill>
                <a:latin typeface="Times New Roman" pitchFamily="18" charset="0"/>
                <a:ea typeface="华文新魏" pitchFamily="2" charset="-122"/>
                <a:cs typeface="Times New Roman" pitchFamily="18" charset="0"/>
              </a:rPr>
              <a:t>保护）</a:t>
            </a:r>
          </a:p>
        </p:txBody>
      </p:sp>
      <p:pic>
        <p:nvPicPr>
          <p:cNvPr id="2097202" name="图片 3"/>
          <p:cNvPicPr>
            <a:picLocks noChangeAspect="1"/>
          </p:cNvPicPr>
          <p:nvPr/>
        </p:nvPicPr>
        <p:blipFill rotWithShape="1">
          <a:blip r:embed="rId3" cstate="print"/>
          <a:srcRect l="2121" t="8888" r="51970" b="1213"/>
          <a:stretch>
            <a:fillRect/>
          </a:stretch>
        </p:blipFill>
        <p:spPr>
          <a:xfrm>
            <a:off x="6130637" y="1118407"/>
            <a:ext cx="2619870" cy="3847664"/>
          </a:xfrm>
          <a:prstGeom prst="rect">
            <a:avLst/>
          </a:prstGeom>
        </p:spPr>
      </p:pic>
      <p:grpSp>
        <p:nvGrpSpPr>
          <p:cNvPr id="134" name="组合 9"/>
          <p:cNvGrpSpPr/>
          <p:nvPr/>
        </p:nvGrpSpPr>
        <p:grpSpPr>
          <a:xfrm>
            <a:off x="603406" y="2017596"/>
            <a:ext cx="2748275" cy="897327"/>
            <a:chOff x="8395855" y="1329213"/>
            <a:chExt cx="3310265" cy="977889"/>
          </a:xfrm>
        </p:grpSpPr>
        <p:sp>
          <p:nvSpPr>
            <p:cNvPr id="1048850" name="文本框 15"/>
            <p:cNvSpPr txBox="1"/>
            <p:nvPr/>
          </p:nvSpPr>
          <p:spPr>
            <a:xfrm>
              <a:off x="8395855" y="2022005"/>
              <a:ext cx="723758" cy="285097"/>
            </a:xfrm>
            <a:prstGeom prst="rect">
              <a:avLst/>
            </a:prstGeom>
            <a:noFill/>
            <a:ln>
              <a:solidFill>
                <a:srgbClr val="000000"/>
              </a:solidFill>
            </a:ln>
          </p:spPr>
          <p:txBody>
            <a:bodyPr wrap="square" rtlCol="0">
              <a:spAutoFit/>
            </a:bodyPr>
            <a:lstStyle/>
            <a:p>
              <a:r>
                <a:rPr lang="zh-CN" altLang="en-US" sz="1100" dirty="0" smtClean="0"/>
                <a:t>电极</a:t>
              </a:r>
              <a:endParaRPr lang="zh-CN" altLang="en-US" sz="1100" dirty="0"/>
            </a:p>
          </p:txBody>
        </p:sp>
        <p:sp>
          <p:nvSpPr>
            <p:cNvPr id="1048851" name="文本框 16"/>
            <p:cNvSpPr txBox="1"/>
            <p:nvPr/>
          </p:nvSpPr>
          <p:spPr>
            <a:xfrm>
              <a:off x="9504221" y="2022005"/>
              <a:ext cx="977673" cy="285097"/>
            </a:xfrm>
            <a:prstGeom prst="rect">
              <a:avLst/>
            </a:prstGeom>
            <a:noFill/>
            <a:ln>
              <a:solidFill>
                <a:srgbClr val="000000"/>
              </a:solidFill>
            </a:ln>
          </p:spPr>
          <p:txBody>
            <a:bodyPr wrap="square" rtlCol="0">
              <a:spAutoFit/>
            </a:bodyPr>
            <a:lstStyle/>
            <a:p>
              <a:r>
                <a:rPr lang="zh-CN" altLang="en-US" sz="1100" dirty="0" smtClean="0"/>
                <a:t>电渣重熔</a:t>
              </a:r>
              <a:endParaRPr lang="zh-CN" altLang="en-US" sz="1100" dirty="0"/>
            </a:p>
          </p:txBody>
        </p:sp>
        <p:sp>
          <p:nvSpPr>
            <p:cNvPr id="1048852" name="文本框 17"/>
            <p:cNvSpPr txBox="1"/>
            <p:nvPr/>
          </p:nvSpPr>
          <p:spPr>
            <a:xfrm>
              <a:off x="10908757" y="2016815"/>
              <a:ext cx="797363" cy="285097"/>
            </a:xfrm>
            <a:prstGeom prst="rect">
              <a:avLst/>
            </a:prstGeom>
            <a:noFill/>
            <a:ln>
              <a:solidFill>
                <a:srgbClr val="000000"/>
              </a:solidFill>
            </a:ln>
          </p:spPr>
          <p:txBody>
            <a:bodyPr wrap="square" rtlCol="0">
              <a:spAutoFit/>
            </a:bodyPr>
            <a:lstStyle/>
            <a:p>
              <a:r>
                <a:rPr lang="zh-CN" altLang="en-US" sz="1100" dirty="0" smtClean="0"/>
                <a:t>钢坯</a:t>
              </a:r>
              <a:endParaRPr lang="zh-CN" altLang="en-US" sz="1100" dirty="0"/>
            </a:p>
          </p:txBody>
        </p:sp>
        <p:cxnSp>
          <p:nvCxnSpPr>
            <p:cNvPr id="3145779" name="直接箭头连接符 18"/>
            <p:cNvCxnSpPr>
              <a:cxnSpLocks/>
              <a:stCxn id="1048850" idx="3"/>
              <a:endCxn id="1048851" idx="1"/>
            </p:cNvCxnSpPr>
            <p:nvPr/>
          </p:nvCxnSpPr>
          <p:spPr>
            <a:xfrm>
              <a:off x="9119613" y="2164553"/>
              <a:ext cx="384609" cy="1731"/>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80" name="直接箭头连接符 19"/>
            <p:cNvCxnSpPr>
              <a:cxnSpLocks/>
            </p:cNvCxnSpPr>
            <p:nvPr/>
          </p:nvCxnSpPr>
          <p:spPr>
            <a:xfrm>
              <a:off x="10481895" y="2147784"/>
              <a:ext cx="384609" cy="0"/>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45781" name="肘形连接符 21"/>
            <p:cNvCxnSpPr>
              <a:cxnSpLocks/>
              <a:stCxn id="1048850" idx="0"/>
              <a:endCxn id="1048851" idx="0"/>
            </p:cNvCxnSpPr>
            <p:nvPr/>
          </p:nvCxnSpPr>
          <p:spPr>
            <a:xfrm rot="5400000" flipH="1" flipV="1">
              <a:off x="9375487" y="1404343"/>
              <a:ext cx="1731" cy="1235324"/>
            </a:xfrm>
            <a:prstGeom prst="bentConnector3">
              <a:avLst>
                <a:gd name="adj1" fmla="val 14395466"/>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48853" name="文本框 23"/>
            <p:cNvSpPr txBox="1"/>
            <p:nvPr/>
          </p:nvSpPr>
          <p:spPr>
            <a:xfrm>
              <a:off x="9006445" y="1329213"/>
              <a:ext cx="749376" cy="285097"/>
            </a:xfrm>
            <a:prstGeom prst="rect">
              <a:avLst/>
            </a:prstGeom>
            <a:noFill/>
            <a:ln>
              <a:solidFill>
                <a:srgbClr val="FF0000"/>
              </a:solidFill>
            </a:ln>
          </p:spPr>
          <p:txBody>
            <a:bodyPr wrap="square" rtlCol="0">
              <a:spAutoFit/>
            </a:bodyPr>
            <a:lstStyle/>
            <a:p>
              <a:pPr algn="ctr"/>
              <a:r>
                <a:rPr lang="zh-CN" altLang="en-US" sz="1100" dirty="0" smtClean="0">
                  <a:solidFill>
                    <a:srgbClr val="FF0000"/>
                  </a:solidFill>
                </a:rPr>
                <a:t>稀土</a:t>
              </a:r>
              <a:endParaRPr lang="zh-CN" altLang="en-US" sz="1100" dirty="0">
                <a:solidFill>
                  <a:srgbClr val="FF0000"/>
                </a:solidFill>
              </a:endParaRPr>
            </a:p>
          </p:txBody>
        </p:sp>
      </p:grpSp>
      <p:cxnSp>
        <p:nvCxnSpPr>
          <p:cNvPr id="3145782" name="直接箭头连接符 29"/>
          <p:cNvCxnSpPr>
            <a:cxnSpLocks/>
          </p:cNvCxnSpPr>
          <p:nvPr/>
        </p:nvCxnSpPr>
        <p:spPr>
          <a:xfrm flipH="1">
            <a:off x="1421411" y="2248430"/>
            <a:ext cx="1" cy="2453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4" name="矩形 7"/>
          <p:cNvSpPr/>
          <p:nvPr/>
        </p:nvSpPr>
        <p:spPr>
          <a:xfrm>
            <a:off x="502313" y="1206623"/>
            <a:ext cx="5121636" cy="3725635"/>
          </a:xfrm>
          <a:prstGeom prst="rect">
            <a:avLst/>
          </a:prstGeom>
        </p:spPr>
        <p:txBody>
          <a:bodyPr wrap="square" lIns="68580" tIns="34290" rIns="68580" bIns="34290">
            <a:spAutoFit/>
          </a:bodyPr>
          <a:lstStyle/>
          <a:p>
            <a:pPr indent="342900">
              <a:lnSpc>
                <a:spcPct val="120000"/>
              </a:lnSpc>
            </a:pPr>
            <a:r>
              <a:rPr lang="zh-CN" altLang="en-US" sz="1800" b="1" kern="0" dirty="0">
                <a:solidFill>
                  <a:srgbClr val="FF0000"/>
                </a:solidFill>
                <a:latin typeface="Times New Roman" pitchFamily="18" charset="0"/>
                <a:ea typeface="华文新魏" pitchFamily="2" charset="-122"/>
                <a:cs typeface="Times New Roman" pitchFamily="18" charset="0"/>
              </a:rPr>
              <a:t>稀土在钢</a:t>
            </a:r>
            <a:r>
              <a:rPr lang="zh-CN" altLang="en-US" sz="1800" b="1" kern="0" dirty="0" smtClean="0">
                <a:solidFill>
                  <a:srgbClr val="FF0000"/>
                </a:solidFill>
                <a:latin typeface="Times New Roman" pitchFamily="18" charset="0"/>
                <a:ea typeface="华文新魏" pitchFamily="2" charset="-122"/>
                <a:cs typeface="Times New Roman" pitchFamily="18" charset="0"/>
              </a:rPr>
              <a:t>中</a:t>
            </a:r>
            <a:r>
              <a:rPr lang="zh-CN" altLang="en-US" sz="1800" b="1" kern="0" dirty="0">
                <a:solidFill>
                  <a:srgbClr val="FF0000"/>
                </a:solidFill>
                <a:latin typeface="Times New Roman" pitchFamily="18" charset="0"/>
                <a:ea typeface="华文新魏" pitchFamily="2" charset="-122"/>
                <a:cs typeface="Times New Roman" pitchFamily="18" charset="0"/>
              </a:rPr>
              <a:t>的</a:t>
            </a:r>
            <a:r>
              <a:rPr lang="zh-CN" altLang="en-US" sz="1800" b="1" kern="0" dirty="0" smtClean="0">
                <a:solidFill>
                  <a:srgbClr val="FF0000"/>
                </a:solidFill>
                <a:latin typeface="Times New Roman" pitchFamily="18" charset="0"/>
                <a:ea typeface="华文新魏" pitchFamily="2" charset="-122"/>
                <a:cs typeface="Times New Roman" pitchFamily="18" charset="0"/>
              </a:rPr>
              <a:t>应用潜力巨大。在模铸钢中的应用，已经成熟。在连铸钢中的应用正在攻坚克难，指日可待！</a:t>
            </a:r>
            <a:endParaRPr lang="en-US" altLang="zh-CN" sz="1800" b="1" kern="0" dirty="0" smtClean="0">
              <a:solidFill>
                <a:srgbClr val="FF0000"/>
              </a:solidFill>
              <a:latin typeface="Times New Roman" pitchFamily="18" charset="0"/>
              <a:ea typeface="华文新魏" pitchFamily="2" charset="-122"/>
              <a:cs typeface="Times New Roman" pitchFamily="18" charset="0"/>
            </a:endParaRPr>
          </a:p>
          <a:p>
            <a:pPr indent="342900">
              <a:lnSpc>
                <a:spcPct val="120000"/>
              </a:lnSpc>
            </a:pPr>
            <a:r>
              <a:rPr lang="zh-CN" altLang="en-US" sz="1800" kern="0" dirty="0" smtClean="0">
                <a:solidFill>
                  <a:srgbClr val="002060"/>
                </a:solidFill>
                <a:latin typeface="Times New Roman" pitchFamily="18" charset="0"/>
                <a:ea typeface="华文新魏" pitchFamily="2" charset="-122"/>
                <a:cs typeface="Times New Roman" pitchFamily="18" charset="0"/>
              </a:rPr>
              <a:t>由上海大学、钢铁研究总院、龙南龙钇重稀土科技股份有限公司等单位负责起草的团体标准</a:t>
            </a:r>
            <a:r>
              <a:rPr lang="en-US" altLang="zh-CN" sz="1800" kern="0" dirty="0" smtClean="0">
                <a:solidFill>
                  <a:srgbClr val="002060"/>
                </a:solidFill>
                <a:latin typeface="Times New Roman" pitchFamily="18" charset="0"/>
                <a:ea typeface="华文新魏" pitchFamily="2" charset="-122"/>
                <a:cs typeface="Times New Roman" pitchFamily="18" charset="0"/>
              </a:rPr>
              <a:t>T/CSM12-2020《</a:t>
            </a:r>
            <a:r>
              <a:rPr lang="zh-CN" altLang="en-US" sz="1800" kern="0" dirty="0" smtClean="0">
                <a:solidFill>
                  <a:srgbClr val="002060"/>
                </a:solidFill>
                <a:latin typeface="Times New Roman" pitchFamily="18" charset="0"/>
                <a:ea typeface="华文新魏" pitchFamily="2" charset="-122"/>
                <a:cs typeface="Times New Roman" pitchFamily="18" charset="0"/>
              </a:rPr>
              <a:t>稀土耐候结构钢</a:t>
            </a:r>
            <a:r>
              <a:rPr lang="en-US" altLang="zh-CN" sz="1800" kern="0" dirty="0" smtClean="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已由中国金属学会发布。</a:t>
            </a:r>
            <a:r>
              <a:rPr lang="en-US" altLang="zh-CN" sz="1800" kern="0" dirty="0" smtClean="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钢筋混凝土用热轧稀土钢筋</a:t>
            </a:r>
            <a:r>
              <a:rPr lang="en-US" altLang="zh-CN" sz="1800" kern="0" dirty="0" smtClean="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推荐国家标准，由国家标准委员会立项。随着这两项标准的实施，以及稀土加入工艺的完善，稀土在钢中的应用量将有突破性的进展，这对平衡镧铈钇的应用意义重大。</a:t>
            </a:r>
            <a:endParaRPr lang="zh-CN" altLang="en-US" sz="1800" dirty="0">
              <a:solidFill>
                <a:srgbClr val="002060"/>
              </a:solidFill>
            </a:endParaRPr>
          </a:p>
        </p:txBody>
      </p:sp>
      <p:sp>
        <p:nvSpPr>
          <p:cNvPr id="1048855" name="文本框 3"/>
          <p:cNvSpPr txBox="1"/>
          <p:nvPr/>
        </p:nvSpPr>
        <p:spPr>
          <a:xfrm>
            <a:off x="873201" y="241138"/>
            <a:ext cx="2985433"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400" dirty="0">
                <a:solidFill>
                  <a:srgbClr val="002060"/>
                </a:solidFill>
                <a:latin typeface="Times New Roman" pitchFamily="18" charset="0"/>
                <a:ea typeface="华文新魏" panose="02010800040101010101" pitchFamily="2" charset="-122"/>
                <a:cs typeface="Times New Roman" pitchFamily="18" charset="0"/>
              </a:rPr>
              <a:t>在钢中</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的</a:t>
            </a:r>
            <a:r>
              <a:rPr lang="zh-CN" altLang="en-US" sz="2400" dirty="0">
                <a:solidFill>
                  <a:srgbClr val="002060"/>
                </a:solidFill>
                <a:latin typeface="Times New Roman" pitchFamily="18" charset="0"/>
                <a:ea typeface="华文新魏" panose="02010800040101010101" pitchFamily="2" charset="-122"/>
                <a:cs typeface="Times New Roman" pitchFamily="18" charset="0"/>
              </a:rPr>
              <a:t>应用</a:t>
            </a:r>
          </a:p>
        </p:txBody>
      </p:sp>
      <p:sp>
        <p:nvSpPr>
          <p:cNvPr id="1048856" name="文本框 4"/>
          <p:cNvSpPr txBox="1"/>
          <p:nvPr/>
        </p:nvSpPr>
        <p:spPr>
          <a:xfrm>
            <a:off x="873200" y="768041"/>
            <a:ext cx="1369606"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3.3.4</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小结</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57" name="文本框 1"/>
          <p:cNvSpPr txBox="1"/>
          <p:nvPr/>
        </p:nvSpPr>
        <p:spPr>
          <a:xfrm>
            <a:off x="7554192" y="2005446"/>
            <a:ext cx="138564" cy="284693"/>
          </a:xfrm>
          <a:prstGeom prst="rect">
            <a:avLst/>
          </a:prstGeom>
          <a:noFill/>
        </p:spPr>
        <p:txBody>
          <a:bodyPr wrap="none" lIns="68580" tIns="34290" rIns="68580" bIns="34290" rtlCol="0">
            <a:spAutoFit/>
          </a:bodyPr>
          <a:lstStyle/>
          <a:p>
            <a:endParaRPr lang="zh-CN" altLang="en-US" dirty="0"/>
          </a:p>
        </p:txBody>
      </p:sp>
      <p:pic>
        <p:nvPicPr>
          <p:cNvPr id="2097203" name="图片 2"/>
          <p:cNvPicPr>
            <a:picLocks noChangeAspect="1"/>
          </p:cNvPicPr>
          <p:nvPr/>
        </p:nvPicPr>
        <p:blipFill>
          <a:blip r:embed="rId2" cstate="print"/>
          <a:stretch>
            <a:fillRect/>
          </a:stretch>
        </p:blipFill>
        <p:spPr>
          <a:xfrm>
            <a:off x="5994836" y="883227"/>
            <a:ext cx="2681957" cy="3792682"/>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8" name="矩形 12"/>
          <p:cNvSpPr/>
          <p:nvPr/>
        </p:nvSpPr>
        <p:spPr>
          <a:xfrm>
            <a:off x="693500" y="140279"/>
            <a:ext cx="3447098"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 </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稀土在镁合金中的应用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59" name="矩形 7"/>
          <p:cNvSpPr/>
          <p:nvPr/>
        </p:nvSpPr>
        <p:spPr>
          <a:xfrm>
            <a:off x="510237" y="1085466"/>
            <a:ext cx="8093437" cy="4168834"/>
          </a:xfrm>
          <a:prstGeom prst="rect">
            <a:avLst/>
          </a:prstGeom>
        </p:spPr>
        <p:txBody>
          <a:bodyPr wrap="square" lIns="68580" tIns="34290" rIns="68580" bIns="34290">
            <a:spAutoFit/>
          </a:bodyPr>
          <a:lstStyle/>
          <a:p>
            <a:pPr indent="342900">
              <a:lnSpc>
                <a:spcPct val="120000"/>
              </a:lnSpc>
            </a:pPr>
            <a:r>
              <a:rPr lang="en-US" altLang="zh-CN" sz="1800" kern="0" dirty="0" smtClean="0">
                <a:solidFill>
                  <a:srgbClr val="002060"/>
                </a:solidFill>
                <a:latin typeface="Times New Roman" pitchFamily="18" charset="0"/>
                <a:ea typeface="华文新魏" pitchFamily="2" charset="-122"/>
                <a:cs typeface="Times New Roman" pitchFamily="18" charset="0"/>
              </a:rPr>
              <a:t>4.1.1</a:t>
            </a:r>
            <a:r>
              <a:rPr lang="zh-CN" altLang="en-US" sz="1800" kern="0" dirty="0" smtClean="0">
                <a:solidFill>
                  <a:srgbClr val="002060"/>
                </a:solidFill>
                <a:latin typeface="Times New Roman" pitchFamily="18" charset="0"/>
                <a:ea typeface="华文新魏" pitchFamily="2" charset="-122"/>
                <a:cs typeface="Times New Roman" pitchFamily="18" charset="0"/>
              </a:rPr>
              <a:t>丰富</a:t>
            </a:r>
            <a:r>
              <a:rPr lang="zh-CN" altLang="en-US" sz="1800" kern="0" dirty="0">
                <a:solidFill>
                  <a:srgbClr val="002060"/>
                </a:solidFill>
                <a:latin typeface="Times New Roman" pitchFamily="18" charset="0"/>
                <a:ea typeface="华文新魏" pitchFamily="2" charset="-122"/>
                <a:cs typeface="Times New Roman" pitchFamily="18" charset="0"/>
              </a:rPr>
              <a:t>的镁资源</a:t>
            </a:r>
          </a:p>
          <a:p>
            <a:pPr indent="342900">
              <a:lnSpc>
                <a:spcPct val="120000"/>
              </a:lnSpc>
            </a:pPr>
            <a:r>
              <a:rPr lang="zh-CN" altLang="en-US" sz="1800" kern="0" dirty="0">
                <a:solidFill>
                  <a:srgbClr val="002060"/>
                </a:solidFill>
                <a:latin typeface="Times New Roman" pitchFamily="18" charset="0"/>
                <a:ea typeface="华文新魏" pitchFamily="2" charset="-122"/>
                <a:cs typeface="Times New Roman" pitchFamily="18" charset="0"/>
              </a:rPr>
              <a:t>    中国具有丰富的镁矿资源，其中目前已探明可开采白云石镁矿超过</a:t>
            </a:r>
            <a:r>
              <a:rPr lang="en-US" altLang="zh-CN" sz="1800" kern="0" dirty="0">
                <a:solidFill>
                  <a:srgbClr val="002060"/>
                </a:solidFill>
                <a:latin typeface="Times New Roman" pitchFamily="18" charset="0"/>
                <a:ea typeface="华文新魏" pitchFamily="2" charset="-122"/>
                <a:cs typeface="Times New Roman" pitchFamily="18" charset="0"/>
              </a:rPr>
              <a:t>200</a:t>
            </a:r>
            <a:r>
              <a:rPr lang="zh-CN" altLang="en-US" sz="1800" kern="0" dirty="0">
                <a:solidFill>
                  <a:srgbClr val="002060"/>
                </a:solidFill>
                <a:latin typeface="Times New Roman" pitchFamily="18" charset="0"/>
                <a:ea typeface="华文新魏" pitchFamily="2" charset="-122"/>
                <a:cs typeface="Times New Roman" pitchFamily="18" charset="0"/>
              </a:rPr>
              <a:t>亿吨，菱镁矿超过</a:t>
            </a:r>
            <a:r>
              <a:rPr lang="en-US" altLang="zh-CN" sz="1800" kern="0" dirty="0">
                <a:solidFill>
                  <a:srgbClr val="002060"/>
                </a:solidFill>
                <a:latin typeface="Times New Roman" pitchFamily="18" charset="0"/>
                <a:ea typeface="华文新魏" pitchFamily="2" charset="-122"/>
                <a:cs typeface="Times New Roman" pitchFamily="18" charset="0"/>
              </a:rPr>
              <a:t>30</a:t>
            </a:r>
            <a:r>
              <a:rPr lang="zh-CN" altLang="en-US" sz="1800" kern="0" dirty="0">
                <a:solidFill>
                  <a:srgbClr val="002060"/>
                </a:solidFill>
                <a:latin typeface="Times New Roman" pitchFamily="18" charset="0"/>
                <a:ea typeface="华文新魏" pitchFamily="2" charset="-122"/>
                <a:cs typeface="Times New Roman" pitchFamily="18" charset="0"/>
              </a:rPr>
              <a:t>亿吨，盐湖氯化镁储量</a:t>
            </a:r>
            <a:r>
              <a:rPr lang="en-US" altLang="zh-CN" sz="1800" kern="0" dirty="0">
                <a:solidFill>
                  <a:srgbClr val="002060"/>
                </a:solidFill>
                <a:latin typeface="Times New Roman" pitchFamily="18" charset="0"/>
                <a:ea typeface="华文新魏" pitchFamily="2" charset="-122"/>
                <a:cs typeface="Times New Roman" pitchFamily="18" charset="0"/>
              </a:rPr>
              <a:t>40</a:t>
            </a:r>
            <a:r>
              <a:rPr lang="zh-CN" altLang="en-US" sz="1800" kern="0" dirty="0">
                <a:solidFill>
                  <a:srgbClr val="002060"/>
                </a:solidFill>
                <a:latin typeface="Times New Roman" pitchFamily="18" charset="0"/>
                <a:ea typeface="华文新魏" pitchFamily="2" charset="-122"/>
                <a:cs typeface="Times New Roman" pitchFamily="18" charset="0"/>
              </a:rPr>
              <a:t>亿余吨，可以开采千年以上，占世界镁矿资源的</a:t>
            </a:r>
            <a:r>
              <a:rPr lang="en-US" altLang="zh-CN" sz="1800" kern="0" dirty="0">
                <a:solidFill>
                  <a:srgbClr val="002060"/>
                </a:solidFill>
                <a:latin typeface="Times New Roman" pitchFamily="18" charset="0"/>
                <a:ea typeface="华文新魏" pitchFamily="2" charset="-122"/>
                <a:cs typeface="Times New Roman" pitchFamily="18" charset="0"/>
              </a:rPr>
              <a:t>70%</a:t>
            </a:r>
            <a:r>
              <a:rPr lang="zh-CN" altLang="en-US" sz="1800" kern="0" dirty="0">
                <a:solidFill>
                  <a:srgbClr val="002060"/>
                </a:solidFill>
                <a:latin typeface="Times New Roman" pitchFamily="18" charset="0"/>
                <a:ea typeface="华文新魏" pitchFamily="2" charset="-122"/>
                <a:cs typeface="Times New Roman" pitchFamily="18" charset="0"/>
              </a:rPr>
              <a:t>以上</a:t>
            </a:r>
            <a:r>
              <a:rPr lang="zh-CN" altLang="en-US" sz="1800" kern="0" dirty="0" smtClean="0">
                <a:solidFill>
                  <a:srgbClr val="002060"/>
                </a:solidFill>
                <a:latin typeface="Times New Roman" pitchFamily="18" charset="0"/>
                <a:ea typeface="华文新魏" pitchFamily="2" charset="-122"/>
                <a:cs typeface="Times New Roman" pitchFamily="18" charset="0"/>
              </a:rPr>
              <a:t>。</a:t>
            </a:r>
            <a:endParaRPr lang="en-US" altLang="zh-CN" sz="1800" kern="0" dirty="0" smtClean="0">
              <a:solidFill>
                <a:srgbClr val="002060"/>
              </a:solidFill>
              <a:latin typeface="Times New Roman" pitchFamily="18" charset="0"/>
              <a:ea typeface="华文新魏" pitchFamily="2" charset="-122"/>
              <a:cs typeface="Times New Roman" pitchFamily="18" charset="0"/>
            </a:endParaRPr>
          </a:p>
          <a:p>
            <a:pPr indent="342900">
              <a:lnSpc>
                <a:spcPct val="120000"/>
              </a:lnSpc>
            </a:pPr>
            <a:r>
              <a:rPr lang="en-US" altLang="zh-CN" sz="1800" kern="0" dirty="0" smtClean="0">
                <a:solidFill>
                  <a:srgbClr val="002060"/>
                </a:solidFill>
                <a:latin typeface="Times New Roman" pitchFamily="18" charset="0"/>
                <a:ea typeface="华文新魏" pitchFamily="2" charset="-122"/>
                <a:cs typeface="Times New Roman" pitchFamily="18" charset="0"/>
              </a:rPr>
              <a:t>4.1.2</a:t>
            </a:r>
            <a:r>
              <a:rPr lang="zh-CN" altLang="en-US" sz="1800" kern="0" dirty="0" smtClean="0">
                <a:solidFill>
                  <a:srgbClr val="002060"/>
                </a:solidFill>
                <a:latin typeface="Times New Roman" pitchFamily="18" charset="0"/>
                <a:ea typeface="华文新魏" pitchFamily="2" charset="-122"/>
                <a:cs typeface="Times New Roman" pitchFamily="18" charset="0"/>
              </a:rPr>
              <a:t>镁消费情况</a:t>
            </a:r>
            <a:endParaRPr lang="en-US" altLang="zh-CN" sz="1800" kern="0" dirty="0" smtClean="0">
              <a:solidFill>
                <a:srgbClr val="002060"/>
              </a:solidFill>
              <a:latin typeface="Times New Roman" pitchFamily="18" charset="0"/>
              <a:ea typeface="华文新魏" pitchFamily="2" charset="-122"/>
              <a:cs typeface="Times New Roman" pitchFamily="18" charset="0"/>
            </a:endParaRPr>
          </a:p>
          <a:p>
            <a:pPr indent="342900">
              <a:lnSpc>
                <a:spcPct val="120000"/>
              </a:lnSpc>
            </a:pPr>
            <a:r>
              <a:rPr lang="en-US" altLang="zh-CN" sz="1800" kern="0" dirty="0">
                <a:solidFill>
                  <a:srgbClr val="002060"/>
                </a:solidFill>
                <a:latin typeface="Times New Roman" pitchFamily="18" charset="0"/>
                <a:ea typeface="华文新魏" pitchFamily="2" charset="-122"/>
                <a:cs typeface="Times New Roman" pitchFamily="18" charset="0"/>
              </a:rPr>
              <a:t>2019</a:t>
            </a:r>
            <a:r>
              <a:rPr lang="zh-CN" altLang="en-US" sz="1800" kern="0" dirty="0">
                <a:solidFill>
                  <a:srgbClr val="002060"/>
                </a:solidFill>
                <a:latin typeface="Times New Roman" pitchFamily="18" charset="0"/>
                <a:ea typeface="华文新魏" pitchFamily="2" charset="-122"/>
                <a:cs typeface="Times New Roman" pitchFamily="18" charset="0"/>
              </a:rPr>
              <a:t>年中国原镁消费量</a:t>
            </a:r>
            <a:r>
              <a:rPr lang="en-US" altLang="zh-CN" sz="1800" kern="0" dirty="0">
                <a:solidFill>
                  <a:srgbClr val="002060"/>
                </a:solidFill>
                <a:latin typeface="Times New Roman" pitchFamily="18" charset="0"/>
                <a:ea typeface="华文新魏" pitchFamily="2" charset="-122"/>
                <a:cs typeface="Times New Roman" pitchFamily="18" charset="0"/>
              </a:rPr>
              <a:t>47.2</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，增长</a:t>
            </a:r>
            <a:r>
              <a:rPr lang="en-US" altLang="zh-CN" sz="1800" kern="0" dirty="0">
                <a:solidFill>
                  <a:srgbClr val="002060"/>
                </a:solidFill>
                <a:latin typeface="Times New Roman" pitchFamily="18" charset="0"/>
                <a:ea typeface="华文新魏" pitchFamily="2" charset="-122"/>
                <a:cs typeface="Times New Roman" pitchFamily="18" charset="0"/>
              </a:rPr>
              <a:t>5.8%</a:t>
            </a:r>
            <a:r>
              <a:rPr lang="zh-CN" altLang="en-US" sz="1800" kern="0" dirty="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出口镁</a:t>
            </a:r>
            <a:r>
              <a:rPr lang="zh-CN" altLang="en-US" sz="1800" kern="0" dirty="0">
                <a:solidFill>
                  <a:srgbClr val="002060"/>
                </a:solidFill>
                <a:latin typeface="Times New Roman" pitchFamily="18" charset="0"/>
                <a:ea typeface="华文新魏" pitchFamily="2" charset="-122"/>
                <a:cs typeface="Times New Roman" pitchFamily="18" charset="0"/>
              </a:rPr>
              <a:t>产品</a:t>
            </a:r>
            <a:r>
              <a:rPr lang="en-US" altLang="zh-CN" sz="1800" kern="0" dirty="0">
                <a:solidFill>
                  <a:srgbClr val="002060"/>
                </a:solidFill>
                <a:latin typeface="Times New Roman" pitchFamily="18" charset="0"/>
                <a:ea typeface="华文新魏" pitchFamily="2" charset="-122"/>
                <a:cs typeface="Times New Roman" pitchFamily="18" charset="0"/>
              </a:rPr>
              <a:t>45.15</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，增长</a:t>
            </a:r>
            <a:r>
              <a:rPr lang="en-US" altLang="zh-CN" sz="1800" kern="0" dirty="0">
                <a:solidFill>
                  <a:srgbClr val="002060"/>
                </a:solidFill>
                <a:latin typeface="Times New Roman" pitchFamily="18" charset="0"/>
                <a:ea typeface="华文新魏" pitchFamily="2" charset="-122"/>
                <a:cs typeface="Times New Roman" pitchFamily="18" charset="0"/>
              </a:rPr>
              <a:t>10.19%</a:t>
            </a:r>
            <a:r>
              <a:rPr lang="zh-CN" altLang="en-US" sz="1800" kern="0" dirty="0">
                <a:solidFill>
                  <a:srgbClr val="002060"/>
                </a:solidFill>
                <a:latin typeface="Times New Roman" pitchFamily="18" charset="0"/>
                <a:ea typeface="华文新魏" pitchFamily="2" charset="-122"/>
                <a:cs typeface="Times New Roman" pitchFamily="18" charset="0"/>
              </a:rPr>
              <a:t>，累计</a:t>
            </a:r>
            <a:r>
              <a:rPr lang="en-US" altLang="zh-CN" sz="1800" kern="0" dirty="0">
                <a:solidFill>
                  <a:srgbClr val="002060"/>
                </a:solidFill>
                <a:latin typeface="Times New Roman" pitchFamily="18" charset="0"/>
                <a:ea typeface="华文新魏" pitchFamily="2" charset="-122"/>
                <a:cs typeface="Times New Roman" pitchFamily="18" charset="0"/>
              </a:rPr>
              <a:t>$11.48</a:t>
            </a:r>
            <a:r>
              <a:rPr lang="zh-CN" altLang="en-US" sz="1800" kern="0" dirty="0">
                <a:solidFill>
                  <a:srgbClr val="002060"/>
                </a:solidFill>
                <a:latin typeface="Times New Roman" pitchFamily="18" charset="0"/>
                <a:ea typeface="华文新魏" pitchFamily="2" charset="-122"/>
                <a:cs typeface="Times New Roman" pitchFamily="18" charset="0"/>
              </a:rPr>
              <a:t>亿，</a:t>
            </a:r>
            <a:r>
              <a:rPr lang="zh-CN" altLang="en-US" sz="1800" kern="0" dirty="0" smtClean="0">
                <a:solidFill>
                  <a:srgbClr val="002060"/>
                </a:solidFill>
                <a:latin typeface="Times New Roman" pitchFamily="18" charset="0"/>
                <a:ea typeface="华文新魏" pitchFamily="2" charset="-122"/>
                <a:cs typeface="Times New Roman" pitchFamily="18" charset="0"/>
              </a:rPr>
              <a:t>增长</a:t>
            </a:r>
            <a:r>
              <a:rPr lang="en-US" altLang="zh-CN" sz="1800" kern="0" dirty="0" smtClean="0">
                <a:solidFill>
                  <a:srgbClr val="002060"/>
                </a:solidFill>
                <a:latin typeface="Times New Roman" pitchFamily="18" charset="0"/>
                <a:ea typeface="华文新魏" pitchFamily="2" charset="-122"/>
                <a:cs typeface="Times New Roman" pitchFamily="18" charset="0"/>
              </a:rPr>
              <a:t>11.34</a:t>
            </a:r>
            <a:r>
              <a:rPr lang="en-US" altLang="zh-CN" sz="1800" kern="0" dirty="0">
                <a:solidFill>
                  <a:srgbClr val="002060"/>
                </a:solidFill>
                <a:latin typeface="Times New Roman" pitchFamily="18" charset="0"/>
                <a:ea typeface="华文新魏" pitchFamily="2" charset="-122"/>
                <a:cs typeface="Times New Roman" pitchFamily="18" charset="0"/>
              </a:rPr>
              <a:t>%</a:t>
            </a:r>
            <a:r>
              <a:rPr lang="zh-CN" altLang="en-US" sz="1800" kern="0" dirty="0">
                <a:solidFill>
                  <a:srgbClr val="002060"/>
                </a:solidFill>
                <a:latin typeface="Times New Roman" pitchFamily="18" charset="0"/>
                <a:ea typeface="华文新魏" pitchFamily="2" charset="-122"/>
                <a:cs typeface="Times New Roman" pitchFamily="18" charset="0"/>
              </a:rPr>
              <a:t>。其中镁锭</a:t>
            </a:r>
            <a:r>
              <a:rPr lang="en-US" altLang="zh-CN" sz="1800" kern="0" dirty="0">
                <a:solidFill>
                  <a:srgbClr val="002060"/>
                </a:solidFill>
                <a:latin typeface="Times New Roman" pitchFamily="18" charset="0"/>
                <a:ea typeface="华文新魏" pitchFamily="2" charset="-122"/>
                <a:cs typeface="Times New Roman" pitchFamily="18" charset="0"/>
              </a:rPr>
              <a:t>24.04</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，增长</a:t>
            </a:r>
            <a:r>
              <a:rPr lang="en-US" altLang="zh-CN" sz="1800" kern="0" dirty="0">
                <a:solidFill>
                  <a:srgbClr val="002060"/>
                </a:solidFill>
                <a:latin typeface="Times New Roman" pitchFamily="18" charset="0"/>
                <a:ea typeface="华文新魏" pitchFamily="2" charset="-122"/>
                <a:cs typeface="Times New Roman" pitchFamily="18" charset="0"/>
              </a:rPr>
              <a:t>15.26%</a:t>
            </a:r>
            <a:r>
              <a:rPr lang="zh-CN" altLang="en-US" sz="1800" kern="0" dirty="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镁合金</a:t>
            </a:r>
            <a:r>
              <a:rPr lang="en-US" altLang="zh-CN" sz="1800" kern="0" dirty="0" smtClean="0">
                <a:solidFill>
                  <a:srgbClr val="002060"/>
                </a:solidFill>
                <a:latin typeface="Times New Roman" pitchFamily="18" charset="0"/>
                <a:ea typeface="华文新魏" pitchFamily="2" charset="-122"/>
                <a:cs typeface="Times New Roman" pitchFamily="18" charset="0"/>
              </a:rPr>
              <a:t>11.28</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，增长</a:t>
            </a:r>
            <a:r>
              <a:rPr lang="en-US" altLang="zh-CN" sz="1800" kern="0" dirty="0">
                <a:solidFill>
                  <a:srgbClr val="002060"/>
                </a:solidFill>
                <a:latin typeface="Times New Roman" pitchFamily="18" charset="0"/>
                <a:ea typeface="华文新魏" pitchFamily="2" charset="-122"/>
                <a:cs typeface="Times New Roman" pitchFamily="18" charset="0"/>
              </a:rPr>
              <a:t>0.64%</a:t>
            </a:r>
            <a:r>
              <a:rPr lang="zh-CN" altLang="en-US" sz="1800" kern="0" dirty="0">
                <a:solidFill>
                  <a:srgbClr val="002060"/>
                </a:solidFill>
                <a:latin typeface="Times New Roman" pitchFamily="18" charset="0"/>
                <a:ea typeface="华文新魏" pitchFamily="2" charset="-122"/>
                <a:cs typeface="Times New Roman" pitchFamily="18" charset="0"/>
              </a:rPr>
              <a:t>；镁粉</a:t>
            </a:r>
            <a:r>
              <a:rPr lang="en-US" altLang="zh-CN" sz="1800" kern="0" dirty="0">
                <a:solidFill>
                  <a:srgbClr val="002060"/>
                </a:solidFill>
                <a:latin typeface="Times New Roman" pitchFamily="18" charset="0"/>
                <a:ea typeface="华文新魏" pitchFamily="2" charset="-122"/>
                <a:cs typeface="Times New Roman" pitchFamily="18" charset="0"/>
              </a:rPr>
              <a:t>8.41</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，增长</a:t>
            </a:r>
            <a:r>
              <a:rPr lang="en-US" altLang="zh-CN" sz="1800" kern="0" dirty="0">
                <a:solidFill>
                  <a:srgbClr val="002060"/>
                </a:solidFill>
                <a:latin typeface="Times New Roman" pitchFamily="18" charset="0"/>
                <a:ea typeface="华文新魏" pitchFamily="2" charset="-122"/>
                <a:cs typeface="Times New Roman" pitchFamily="18" charset="0"/>
              </a:rPr>
              <a:t>7.25%</a:t>
            </a:r>
            <a:r>
              <a:rPr lang="zh-CN" altLang="en-US" sz="1800" kern="0" dirty="0" smtClean="0">
                <a:solidFill>
                  <a:srgbClr val="002060"/>
                </a:solidFill>
                <a:latin typeface="Times New Roman" pitchFamily="18" charset="0"/>
                <a:ea typeface="华文新魏" pitchFamily="2" charset="-122"/>
                <a:cs typeface="Times New Roman" pitchFamily="18" charset="0"/>
              </a:rPr>
              <a:t>。过去</a:t>
            </a:r>
            <a:r>
              <a:rPr lang="en-US" altLang="zh-CN" sz="1800" kern="0" dirty="0">
                <a:solidFill>
                  <a:srgbClr val="002060"/>
                </a:solidFill>
                <a:latin typeface="Times New Roman" pitchFamily="18" charset="0"/>
                <a:ea typeface="华文新魏" pitchFamily="2" charset="-122"/>
                <a:cs typeface="Times New Roman" pitchFamily="18" charset="0"/>
              </a:rPr>
              <a:t>10</a:t>
            </a:r>
            <a:r>
              <a:rPr lang="zh-CN" altLang="en-US" sz="1800" kern="0" dirty="0">
                <a:solidFill>
                  <a:srgbClr val="002060"/>
                </a:solidFill>
                <a:latin typeface="Times New Roman" pitchFamily="18" charset="0"/>
                <a:ea typeface="华文新魏" pitchFamily="2" charset="-122"/>
                <a:cs typeface="Times New Roman" pitchFamily="18" charset="0"/>
              </a:rPr>
              <a:t>年国内镁消费量增长是主要驱动力</a:t>
            </a:r>
            <a:r>
              <a:rPr lang="zh-CN" altLang="en-US" sz="1800" kern="0" dirty="0" smtClean="0">
                <a:solidFill>
                  <a:srgbClr val="002060"/>
                </a:solidFill>
                <a:latin typeface="Times New Roman" pitchFamily="18" charset="0"/>
                <a:ea typeface="华文新魏" pitchFamily="2" charset="-122"/>
                <a:cs typeface="Times New Roman" pitchFamily="18" charset="0"/>
              </a:rPr>
              <a:t>。</a:t>
            </a:r>
            <a:endParaRPr lang="en-US" altLang="zh-CN" sz="1800" kern="0" dirty="0" smtClean="0">
              <a:solidFill>
                <a:srgbClr val="002060"/>
              </a:solidFill>
              <a:latin typeface="Times New Roman" pitchFamily="18" charset="0"/>
              <a:ea typeface="华文新魏" pitchFamily="2" charset="-122"/>
              <a:cs typeface="Times New Roman" pitchFamily="18" charset="0"/>
            </a:endParaRPr>
          </a:p>
          <a:p>
            <a:pPr indent="342900">
              <a:lnSpc>
                <a:spcPct val="120000"/>
              </a:lnSpc>
            </a:pPr>
            <a:r>
              <a:rPr lang="zh-CN" altLang="en-US" sz="1800" kern="0" dirty="0">
                <a:solidFill>
                  <a:srgbClr val="002060"/>
                </a:solidFill>
                <a:latin typeface="Times New Roman" pitchFamily="18" charset="0"/>
                <a:ea typeface="华文新魏" pitchFamily="2" charset="-122"/>
                <a:cs typeface="Times New Roman" pitchFamily="18" charset="0"/>
              </a:rPr>
              <a:t>“十三五”期间镁合金铸锻件在高铁、航空、汽车领域</a:t>
            </a:r>
            <a:r>
              <a:rPr lang="zh-CN" altLang="en-US" sz="1800" kern="0" dirty="0" smtClean="0">
                <a:solidFill>
                  <a:srgbClr val="002060"/>
                </a:solidFill>
                <a:latin typeface="Times New Roman" pitchFamily="18" charset="0"/>
                <a:ea typeface="华文新魏" pitchFamily="2" charset="-122"/>
                <a:cs typeface="Times New Roman" pitchFamily="18" charset="0"/>
              </a:rPr>
              <a:t>的使用量</a:t>
            </a:r>
            <a:r>
              <a:rPr lang="zh-CN" altLang="en-US" sz="1800" kern="0" dirty="0">
                <a:solidFill>
                  <a:srgbClr val="002060"/>
                </a:solidFill>
                <a:latin typeface="Times New Roman" pitchFamily="18" charset="0"/>
                <a:ea typeface="华文新魏" pitchFamily="2" charset="-122"/>
                <a:cs typeface="Times New Roman" pitchFamily="18" charset="0"/>
              </a:rPr>
              <a:t>约</a:t>
            </a:r>
            <a:r>
              <a:rPr lang="en-US" altLang="zh-CN" sz="1800" kern="0" dirty="0">
                <a:solidFill>
                  <a:srgbClr val="002060"/>
                </a:solidFill>
                <a:latin typeface="Times New Roman" pitchFamily="18" charset="0"/>
                <a:ea typeface="华文新魏" pitchFamily="2" charset="-122"/>
                <a:cs typeface="Times New Roman" pitchFamily="18" charset="0"/>
              </a:rPr>
              <a:t>12</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a:t>
            </a:r>
            <a:r>
              <a:rPr lang="en-US" altLang="zh-CN" sz="1800" kern="0" dirty="0">
                <a:solidFill>
                  <a:srgbClr val="002060"/>
                </a:solidFill>
                <a:latin typeface="Times New Roman" pitchFamily="18" charset="0"/>
                <a:ea typeface="华文新魏" pitchFamily="2" charset="-122"/>
                <a:cs typeface="Times New Roman" pitchFamily="18" charset="0"/>
              </a:rPr>
              <a:t>2020</a:t>
            </a:r>
            <a:r>
              <a:rPr lang="zh-CN" altLang="en-US" sz="1800" kern="0" dirty="0">
                <a:solidFill>
                  <a:srgbClr val="002060"/>
                </a:solidFill>
                <a:latin typeface="Times New Roman" pitchFamily="18" charset="0"/>
                <a:ea typeface="华文新魏" pitchFamily="2" charset="-122"/>
                <a:cs typeface="Times New Roman" pitchFamily="18" charset="0"/>
              </a:rPr>
              <a:t>年或超</a:t>
            </a:r>
            <a:r>
              <a:rPr lang="en-US" altLang="zh-CN" sz="1800" kern="0" dirty="0">
                <a:solidFill>
                  <a:srgbClr val="002060"/>
                </a:solidFill>
                <a:latin typeface="Times New Roman" pitchFamily="18" charset="0"/>
                <a:ea typeface="华文新魏" pitchFamily="2" charset="-122"/>
                <a:cs typeface="Times New Roman" pitchFamily="18" charset="0"/>
              </a:rPr>
              <a:t>15</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smtClean="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FF0000"/>
                </a:solidFill>
                <a:latin typeface="Times New Roman" pitchFamily="18" charset="0"/>
                <a:ea typeface="华文新魏" pitchFamily="2" charset="-122"/>
                <a:cs typeface="Times New Roman" pitchFamily="18" charset="0"/>
              </a:rPr>
              <a:t>未来</a:t>
            </a:r>
            <a:r>
              <a:rPr lang="en-US" altLang="zh-CN" sz="1800" kern="0" dirty="0">
                <a:solidFill>
                  <a:srgbClr val="FF0000"/>
                </a:solidFill>
                <a:latin typeface="Times New Roman" pitchFamily="18" charset="0"/>
                <a:ea typeface="华文新魏" pitchFamily="2" charset="-122"/>
                <a:cs typeface="Times New Roman" pitchFamily="18" charset="0"/>
              </a:rPr>
              <a:t>5~10</a:t>
            </a:r>
            <a:r>
              <a:rPr lang="zh-CN" altLang="en-US" sz="1800" kern="0" dirty="0">
                <a:solidFill>
                  <a:srgbClr val="FF0000"/>
                </a:solidFill>
                <a:latin typeface="Times New Roman" pitchFamily="18" charset="0"/>
                <a:ea typeface="华文新魏" pitchFamily="2" charset="-122"/>
                <a:cs typeface="Times New Roman" pitchFamily="18" charset="0"/>
              </a:rPr>
              <a:t>年，镁合金在我国汽车行业应用量是</a:t>
            </a:r>
            <a:r>
              <a:rPr lang="en-US" altLang="zh-CN" sz="1800" kern="0" dirty="0">
                <a:solidFill>
                  <a:srgbClr val="FF0000"/>
                </a:solidFill>
                <a:latin typeface="Times New Roman" pitchFamily="18" charset="0"/>
                <a:ea typeface="华文新魏" pitchFamily="2" charset="-122"/>
                <a:cs typeface="Times New Roman" pitchFamily="18" charset="0"/>
              </a:rPr>
              <a:t>150~200</a:t>
            </a:r>
            <a:r>
              <a:rPr lang="zh-CN" altLang="en-US" sz="1800" kern="0" dirty="0" smtClean="0">
                <a:solidFill>
                  <a:srgbClr val="FF0000"/>
                </a:solidFill>
                <a:latin typeface="Times New Roman" pitchFamily="18" charset="0"/>
                <a:ea typeface="华文新魏" pitchFamily="2" charset="-122"/>
                <a:cs typeface="Times New Roman" pitchFamily="18" charset="0"/>
              </a:rPr>
              <a:t>万</a:t>
            </a:r>
            <a:r>
              <a:rPr lang="en-US" altLang="zh-CN" sz="1800" kern="0" dirty="0" smtClean="0">
                <a:solidFill>
                  <a:srgbClr val="FF0000"/>
                </a:solidFill>
                <a:latin typeface="Times New Roman" pitchFamily="18" charset="0"/>
                <a:ea typeface="华文新魏" pitchFamily="2" charset="-122"/>
                <a:cs typeface="Times New Roman" pitchFamily="18" charset="0"/>
              </a:rPr>
              <a:t>t</a:t>
            </a:r>
            <a:r>
              <a:rPr lang="zh-CN" altLang="en-US" sz="1800" kern="0" dirty="0">
                <a:solidFill>
                  <a:srgbClr val="FF0000"/>
                </a:solidFill>
                <a:latin typeface="Times New Roman" pitchFamily="18" charset="0"/>
                <a:ea typeface="华文新魏" pitchFamily="2" charset="-122"/>
                <a:cs typeface="Times New Roman" pitchFamily="18" charset="0"/>
              </a:rPr>
              <a:t>，轨</a:t>
            </a:r>
            <a:r>
              <a:rPr lang="zh-CN" altLang="en-US" sz="1800" kern="0" dirty="0" smtClean="0">
                <a:solidFill>
                  <a:srgbClr val="FF0000"/>
                </a:solidFill>
                <a:latin typeface="Times New Roman" pitchFamily="18" charset="0"/>
                <a:ea typeface="华文新魏" pitchFamily="2" charset="-122"/>
                <a:cs typeface="Times New Roman" pitchFamily="18" charset="0"/>
              </a:rPr>
              <a:t>交</a:t>
            </a:r>
            <a:r>
              <a:rPr lang="en-US" altLang="zh-CN" sz="1800" kern="0" dirty="0" smtClean="0">
                <a:solidFill>
                  <a:srgbClr val="FF0000"/>
                </a:solidFill>
                <a:latin typeface="Times New Roman" pitchFamily="18" charset="0"/>
                <a:ea typeface="华文新魏" pitchFamily="2" charset="-122"/>
                <a:cs typeface="Times New Roman" pitchFamily="18" charset="0"/>
              </a:rPr>
              <a:t>50~100</a:t>
            </a:r>
            <a:r>
              <a:rPr lang="zh-CN" altLang="en-US" sz="1800" kern="0" dirty="0">
                <a:solidFill>
                  <a:srgbClr val="FF0000"/>
                </a:solidFill>
                <a:latin typeface="Times New Roman" pitchFamily="18" charset="0"/>
                <a:ea typeface="华文新魏" pitchFamily="2" charset="-122"/>
                <a:cs typeface="Times New Roman" pitchFamily="18" charset="0"/>
              </a:rPr>
              <a:t>万</a:t>
            </a:r>
            <a:r>
              <a:rPr lang="en-US" altLang="zh-CN" sz="1800" kern="0" dirty="0">
                <a:solidFill>
                  <a:srgbClr val="FF0000"/>
                </a:solidFill>
                <a:latin typeface="Times New Roman" pitchFamily="18" charset="0"/>
                <a:ea typeface="华文新魏" pitchFamily="2" charset="-122"/>
                <a:cs typeface="Times New Roman" pitchFamily="18" charset="0"/>
              </a:rPr>
              <a:t>t</a:t>
            </a:r>
            <a:r>
              <a:rPr lang="zh-CN" altLang="en-US" sz="1800" kern="0" dirty="0">
                <a:solidFill>
                  <a:srgbClr val="FF0000"/>
                </a:solidFill>
                <a:latin typeface="Times New Roman" pitchFamily="18" charset="0"/>
                <a:ea typeface="华文新魏" pitchFamily="2" charset="-122"/>
                <a:cs typeface="Times New Roman" pitchFamily="18" charset="0"/>
              </a:rPr>
              <a:t>，建筑</a:t>
            </a:r>
            <a:r>
              <a:rPr lang="en-US" altLang="zh-CN" sz="1800" kern="0" dirty="0">
                <a:solidFill>
                  <a:srgbClr val="FF0000"/>
                </a:solidFill>
                <a:latin typeface="Times New Roman" pitchFamily="18" charset="0"/>
                <a:ea typeface="华文新魏" pitchFamily="2" charset="-122"/>
                <a:cs typeface="Times New Roman" pitchFamily="18" charset="0"/>
              </a:rPr>
              <a:t>50~100</a:t>
            </a:r>
            <a:r>
              <a:rPr lang="zh-CN" altLang="en-US" sz="1800" kern="0" dirty="0">
                <a:solidFill>
                  <a:srgbClr val="FF0000"/>
                </a:solidFill>
                <a:latin typeface="Times New Roman" pitchFamily="18" charset="0"/>
                <a:ea typeface="华文新魏" pitchFamily="2" charset="-122"/>
                <a:cs typeface="Times New Roman" pitchFamily="18" charset="0"/>
              </a:rPr>
              <a:t>万</a:t>
            </a:r>
            <a:r>
              <a:rPr lang="en-US" altLang="zh-CN" sz="1800" kern="0" dirty="0" smtClean="0">
                <a:solidFill>
                  <a:srgbClr val="FF0000"/>
                </a:solidFill>
                <a:latin typeface="Times New Roman" pitchFamily="18" charset="0"/>
                <a:ea typeface="华文新魏" pitchFamily="2" charset="-122"/>
                <a:cs typeface="Times New Roman" pitchFamily="18" charset="0"/>
              </a:rPr>
              <a:t>t,</a:t>
            </a:r>
            <a:r>
              <a:rPr lang="zh-CN" altLang="en-US" sz="1800" kern="0" dirty="0" smtClean="0">
                <a:solidFill>
                  <a:srgbClr val="FF0000"/>
                </a:solidFill>
                <a:latin typeface="Times New Roman" pitchFamily="18" charset="0"/>
                <a:ea typeface="华文新魏" pitchFamily="2" charset="-122"/>
                <a:cs typeface="Times New Roman" pitchFamily="18" charset="0"/>
              </a:rPr>
              <a:t>其他</a:t>
            </a:r>
            <a:r>
              <a:rPr lang="en-US" altLang="zh-CN" sz="1800" kern="0" dirty="0" smtClean="0">
                <a:solidFill>
                  <a:srgbClr val="FF0000"/>
                </a:solidFill>
                <a:latin typeface="Times New Roman" pitchFamily="18" charset="0"/>
                <a:ea typeface="华文新魏" pitchFamily="2" charset="-122"/>
                <a:cs typeface="Times New Roman" pitchFamily="18" charset="0"/>
              </a:rPr>
              <a:t>50-100</a:t>
            </a:r>
            <a:r>
              <a:rPr lang="zh-CN" altLang="en-US" sz="1800" kern="0" dirty="0" smtClean="0">
                <a:solidFill>
                  <a:srgbClr val="FF0000"/>
                </a:solidFill>
                <a:latin typeface="Times New Roman" pitchFamily="18" charset="0"/>
                <a:ea typeface="华文新魏" pitchFamily="2" charset="-122"/>
                <a:cs typeface="Times New Roman" pitchFamily="18" charset="0"/>
              </a:rPr>
              <a:t>万吨，总量预计超过</a:t>
            </a:r>
            <a:r>
              <a:rPr lang="en-US" altLang="zh-CN" sz="1800" kern="0" dirty="0" smtClean="0">
                <a:solidFill>
                  <a:srgbClr val="FF0000"/>
                </a:solidFill>
                <a:latin typeface="Times New Roman" pitchFamily="18" charset="0"/>
                <a:ea typeface="华文新魏" pitchFamily="2" charset="-122"/>
                <a:cs typeface="Times New Roman" pitchFamily="18" charset="0"/>
              </a:rPr>
              <a:t>500</a:t>
            </a:r>
            <a:r>
              <a:rPr lang="zh-CN" altLang="en-US" sz="1800" kern="0" dirty="0" smtClean="0">
                <a:solidFill>
                  <a:srgbClr val="FF0000"/>
                </a:solidFill>
                <a:latin typeface="Times New Roman" pitchFamily="18" charset="0"/>
                <a:ea typeface="华文新魏" pitchFamily="2" charset="-122"/>
                <a:cs typeface="Times New Roman" pitchFamily="18" charset="0"/>
              </a:rPr>
              <a:t>万吨。</a:t>
            </a:r>
            <a:endParaRPr lang="zh-CN" altLang="en-US" sz="1800" kern="0" dirty="0">
              <a:solidFill>
                <a:srgbClr val="FF0000"/>
              </a:solidFill>
              <a:latin typeface="Times New Roman" pitchFamily="18" charset="0"/>
              <a:ea typeface="华文新魏" pitchFamily="2" charset="-122"/>
              <a:cs typeface="Times New Roman" pitchFamily="18" charset="0"/>
            </a:endParaRPr>
          </a:p>
        </p:txBody>
      </p:sp>
      <p:sp>
        <p:nvSpPr>
          <p:cNvPr id="1048860" name="文本框 11"/>
          <p:cNvSpPr txBox="1"/>
          <p:nvPr/>
        </p:nvSpPr>
        <p:spPr>
          <a:xfrm>
            <a:off x="693500" y="646885"/>
            <a:ext cx="2677656"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4.1</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镁合金应用现状</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1" name="矩形 12"/>
          <p:cNvSpPr/>
          <p:nvPr/>
        </p:nvSpPr>
        <p:spPr>
          <a:xfrm>
            <a:off x="693500" y="140279"/>
            <a:ext cx="3447098"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 </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稀土在镁合金中的应用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62" name="矩形 7"/>
          <p:cNvSpPr/>
          <p:nvPr/>
        </p:nvSpPr>
        <p:spPr>
          <a:xfrm>
            <a:off x="510237" y="1085466"/>
            <a:ext cx="8093437" cy="3836435"/>
          </a:xfrm>
          <a:prstGeom prst="rect">
            <a:avLst/>
          </a:prstGeom>
        </p:spPr>
        <p:txBody>
          <a:bodyPr wrap="square" lIns="68580" tIns="34290" rIns="68580" bIns="34290">
            <a:spAutoFit/>
          </a:bodyPr>
          <a:lstStyle/>
          <a:p>
            <a:pPr indent="342900">
              <a:lnSpc>
                <a:spcPct val="120000"/>
              </a:lnSpc>
            </a:pPr>
            <a:r>
              <a:rPr lang="en-US" altLang="zh-CN" sz="1800" kern="0" dirty="0" smtClean="0">
                <a:solidFill>
                  <a:srgbClr val="002060"/>
                </a:solidFill>
                <a:latin typeface="Times New Roman" pitchFamily="18" charset="0"/>
                <a:ea typeface="华文新魏" pitchFamily="2" charset="-122"/>
                <a:cs typeface="Times New Roman" pitchFamily="18" charset="0"/>
              </a:rPr>
              <a:t>4.1.3</a:t>
            </a:r>
            <a:r>
              <a:rPr lang="zh-CN" altLang="en-US" sz="1800" kern="0" dirty="0" smtClean="0">
                <a:solidFill>
                  <a:srgbClr val="002060"/>
                </a:solidFill>
                <a:latin typeface="Times New Roman" pitchFamily="18" charset="0"/>
                <a:ea typeface="华文新魏" pitchFamily="2" charset="-122"/>
                <a:cs typeface="Times New Roman" pitchFamily="18" charset="0"/>
              </a:rPr>
              <a:t>镁合金产业发展利好政策</a:t>
            </a:r>
            <a:endParaRPr lang="en-US" altLang="zh-CN" sz="1800" kern="0" dirty="0" smtClean="0">
              <a:solidFill>
                <a:srgbClr val="002060"/>
              </a:solidFill>
              <a:latin typeface="Times New Roman" pitchFamily="18" charset="0"/>
              <a:ea typeface="华文新魏" pitchFamily="2" charset="-122"/>
              <a:cs typeface="Times New Roman" pitchFamily="18" charset="0"/>
            </a:endParaRPr>
          </a:p>
          <a:p>
            <a:pPr indent="342900">
              <a:lnSpc>
                <a:spcPct val="120000"/>
              </a:lnSpc>
            </a:pPr>
            <a:r>
              <a:rPr lang="en-US" altLang="zh-CN" sz="1800" kern="0" dirty="0">
                <a:solidFill>
                  <a:srgbClr val="002060"/>
                </a:solidFill>
                <a:latin typeface="Times New Roman" pitchFamily="18" charset="0"/>
                <a:ea typeface="华文新魏" pitchFamily="2" charset="-122"/>
                <a:cs typeface="Times New Roman" pitchFamily="18" charset="0"/>
              </a:rPr>
              <a:t>2017</a:t>
            </a:r>
            <a:r>
              <a:rPr lang="zh-CN" altLang="en-US" sz="1800" kern="0" dirty="0">
                <a:solidFill>
                  <a:srgbClr val="002060"/>
                </a:solidFill>
                <a:latin typeface="Times New Roman" pitchFamily="18" charset="0"/>
                <a:ea typeface="华文新魏" pitchFamily="2" charset="-122"/>
                <a:cs typeface="Times New Roman" pitchFamily="18" charset="0"/>
              </a:rPr>
              <a:t>年</a:t>
            </a:r>
            <a:r>
              <a:rPr lang="en-US" altLang="zh-CN" sz="1800" kern="0" dirty="0">
                <a:solidFill>
                  <a:srgbClr val="002060"/>
                </a:solidFill>
                <a:latin typeface="Times New Roman" pitchFamily="18" charset="0"/>
                <a:ea typeface="华文新魏" pitchFamily="2" charset="-122"/>
                <a:cs typeface="Times New Roman" pitchFamily="18" charset="0"/>
              </a:rPr>
              <a:t>9</a:t>
            </a:r>
            <a:r>
              <a:rPr lang="zh-CN" altLang="en-US" sz="1800" kern="0" dirty="0">
                <a:solidFill>
                  <a:srgbClr val="002060"/>
                </a:solidFill>
                <a:latin typeface="Times New Roman" pitchFamily="18" charset="0"/>
                <a:ea typeface="华文新魏" pitchFamily="2" charset="-122"/>
                <a:cs typeface="Times New Roman" pitchFamily="18" charset="0"/>
              </a:rPr>
              <a:t>月</a:t>
            </a:r>
            <a:r>
              <a:rPr lang="en-US" altLang="zh-CN" sz="1800" kern="0" dirty="0">
                <a:solidFill>
                  <a:srgbClr val="002060"/>
                </a:solidFill>
                <a:latin typeface="Times New Roman" pitchFamily="18" charset="0"/>
                <a:ea typeface="华文新魏" pitchFamily="2" charset="-122"/>
                <a:cs typeface="Times New Roman" pitchFamily="18" charset="0"/>
              </a:rPr>
              <a:t>28</a:t>
            </a:r>
            <a:r>
              <a:rPr lang="zh-CN" altLang="en-US" sz="1800" kern="0" dirty="0">
                <a:solidFill>
                  <a:srgbClr val="002060"/>
                </a:solidFill>
                <a:latin typeface="Times New Roman" pitchFamily="18" charset="0"/>
                <a:ea typeface="华文新魏" pitchFamily="2" charset="-122"/>
                <a:cs typeface="Times New Roman" pitchFamily="18" charset="0"/>
              </a:rPr>
              <a:t>日，工信部、财政部等五部委联合公布了</a:t>
            </a:r>
            <a:r>
              <a:rPr lang="en-US" altLang="zh-CN" sz="1800" kern="0" dirty="0">
                <a:solidFill>
                  <a:srgbClr val="002060"/>
                </a:solidFill>
                <a:latin typeface="Times New Roman" pitchFamily="18" charset="0"/>
                <a:ea typeface="华文新魏" pitchFamily="2" charset="-122"/>
                <a:cs typeface="Times New Roman" pitchFamily="18" charset="0"/>
              </a:rPr>
              <a:t>《</a:t>
            </a:r>
            <a:r>
              <a:rPr lang="zh-CN" altLang="en-US" sz="1800" kern="0" dirty="0">
                <a:solidFill>
                  <a:srgbClr val="002060"/>
                </a:solidFill>
                <a:latin typeface="Times New Roman" pitchFamily="18" charset="0"/>
                <a:ea typeface="华文新魏" pitchFamily="2" charset="-122"/>
                <a:cs typeface="Times New Roman" pitchFamily="18" charset="0"/>
              </a:rPr>
              <a:t>乘用车企业平均燃料消耗量与新能源汽车积分并行管理办法</a:t>
            </a:r>
            <a:r>
              <a:rPr lang="en-US" altLang="zh-CN" sz="1800" kern="0" dirty="0">
                <a:solidFill>
                  <a:srgbClr val="002060"/>
                </a:solidFill>
                <a:latin typeface="Times New Roman" pitchFamily="18" charset="0"/>
                <a:ea typeface="华文新魏" pitchFamily="2" charset="-122"/>
                <a:cs typeface="Times New Roman" pitchFamily="18" charset="0"/>
              </a:rPr>
              <a:t>》</a:t>
            </a:r>
            <a:r>
              <a:rPr lang="zh-CN" altLang="en-US" sz="1800" kern="0" dirty="0">
                <a:solidFill>
                  <a:srgbClr val="002060"/>
                </a:solidFill>
                <a:latin typeface="Times New Roman" pitchFamily="18" charset="0"/>
                <a:ea typeface="华文新魏" pitchFamily="2" charset="-122"/>
                <a:cs typeface="Times New Roman" pitchFamily="18" charset="0"/>
              </a:rPr>
              <a:t>，提出未来对企业的油耗积分和新能源积分将实行并行管理，汽车制造商除了需要降低燃油消耗来获取油耗正积分，还必须出售足够数量的新能源汽车才能获得相应的新能源积分。</a:t>
            </a:r>
          </a:p>
          <a:p>
            <a:pPr indent="342900">
              <a:lnSpc>
                <a:spcPct val="120000"/>
              </a:lnSpc>
            </a:pPr>
            <a:r>
              <a:rPr lang="en-US" altLang="zh-CN" sz="1800" kern="0" dirty="0" smtClean="0">
                <a:solidFill>
                  <a:srgbClr val="002060"/>
                </a:solidFill>
                <a:latin typeface="Times New Roman" pitchFamily="18" charset="0"/>
                <a:ea typeface="华文新魏" pitchFamily="2" charset="-122"/>
                <a:cs typeface="Times New Roman" pitchFamily="18" charset="0"/>
              </a:rPr>
              <a:t>2017</a:t>
            </a:r>
            <a:r>
              <a:rPr lang="zh-CN" altLang="en-US" sz="1800" kern="0" dirty="0" smtClean="0">
                <a:solidFill>
                  <a:srgbClr val="002060"/>
                </a:solidFill>
                <a:latin typeface="Times New Roman" pitchFamily="18" charset="0"/>
                <a:ea typeface="华文新魏" pitchFamily="2" charset="-122"/>
                <a:cs typeface="Times New Roman" pitchFamily="18" charset="0"/>
              </a:rPr>
              <a:t>年</a:t>
            </a:r>
            <a:r>
              <a:rPr lang="en-US" altLang="zh-CN" sz="1800" kern="0" dirty="0" smtClean="0">
                <a:solidFill>
                  <a:srgbClr val="002060"/>
                </a:solidFill>
                <a:latin typeface="Times New Roman" pitchFamily="18" charset="0"/>
                <a:ea typeface="华文新魏" pitchFamily="2" charset="-122"/>
                <a:cs typeface="Times New Roman" pitchFamily="18" charset="0"/>
              </a:rPr>
              <a:t>11</a:t>
            </a:r>
            <a:r>
              <a:rPr lang="zh-CN" altLang="en-US" sz="1800" kern="0" dirty="0" smtClean="0">
                <a:solidFill>
                  <a:srgbClr val="002060"/>
                </a:solidFill>
                <a:latin typeface="Times New Roman" pitchFamily="18" charset="0"/>
                <a:ea typeface="华文新魏" pitchFamily="2" charset="-122"/>
                <a:cs typeface="Times New Roman" pitchFamily="18" charset="0"/>
              </a:rPr>
              <a:t>月中国政府发布的</a:t>
            </a:r>
            <a:r>
              <a:rPr lang="en-US" altLang="zh-CN" sz="1800" kern="0" dirty="0" smtClean="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节能与新能源汽车技术路线图</a:t>
            </a:r>
            <a:r>
              <a:rPr lang="en-US" altLang="zh-CN" sz="1800" kern="0" dirty="0" smtClean="0">
                <a:solidFill>
                  <a:srgbClr val="002060"/>
                </a:solidFill>
                <a:latin typeface="Times New Roman" pitchFamily="18" charset="0"/>
                <a:ea typeface="华文新魏" pitchFamily="2" charset="-122"/>
                <a:cs typeface="Times New Roman" pitchFamily="18" charset="0"/>
              </a:rPr>
              <a:t>》</a:t>
            </a:r>
            <a:r>
              <a:rPr lang="zh-CN" altLang="en-US" sz="1800" kern="0" dirty="0" smtClean="0">
                <a:solidFill>
                  <a:srgbClr val="002060"/>
                </a:solidFill>
                <a:latin typeface="Times New Roman" pitchFamily="18" charset="0"/>
                <a:ea typeface="华文新魏" pitchFamily="2" charset="-122"/>
                <a:cs typeface="Times New Roman" pitchFamily="18" charset="0"/>
              </a:rPr>
              <a:t>，以</a:t>
            </a:r>
            <a:r>
              <a:rPr lang="en-US" altLang="zh-CN" sz="1800" kern="0" dirty="0" smtClean="0">
                <a:solidFill>
                  <a:srgbClr val="002060"/>
                </a:solidFill>
                <a:latin typeface="Times New Roman" pitchFamily="18" charset="0"/>
                <a:ea typeface="华文新魏" pitchFamily="2" charset="-122"/>
                <a:cs typeface="Times New Roman" pitchFamily="18" charset="0"/>
              </a:rPr>
              <a:t>2025</a:t>
            </a:r>
            <a:r>
              <a:rPr lang="zh-CN" altLang="en-US" sz="1800" kern="0" dirty="0">
                <a:solidFill>
                  <a:srgbClr val="002060"/>
                </a:solidFill>
                <a:latin typeface="Times New Roman" pitchFamily="18" charset="0"/>
                <a:ea typeface="华文新魏" pitchFamily="2" charset="-122"/>
                <a:cs typeface="Times New Roman" pitchFamily="18" charset="0"/>
              </a:rPr>
              <a:t>年生产</a:t>
            </a:r>
            <a:r>
              <a:rPr lang="en-US" altLang="zh-CN" sz="1800" kern="0" dirty="0">
                <a:solidFill>
                  <a:srgbClr val="002060"/>
                </a:solidFill>
                <a:latin typeface="Times New Roman" pitchFamily="18" charset="0"/>
                <a:ea typeface="华文新魏" pitchFamily="2" charset="-122"/>
                <a:cs typeface="Times New Roman" pitchFamily="18" charset="0"/>
              </a:rPr>
              <a:t>3500</a:t>
            </a:r>
            <a:r>
              <a:rPr lang="zh-CN" altLang="en-US" sz="1800" kern="0" dirty="0">
                <a:solidFill>
                  <a:srgbClr val="002060"/>
                </a:solidFill>
                <a:latin typeface="Times New Roman" pitchFamily="18" charset="0"/>
                <a:ea typeface="华文新魏" pitchFamily="2" charset="-122"/>
                <a:cs typeface="Times New Roman" pitchFamily="18" charset="0"/>
              </a:rPr>
              <a:t>万辆、单车消耗</a:t>
            </a:r>
            <a:r>
              <a:rPr lang="en-US" altLang="zh-CN" sz="1800" kern="0" dirty="0">
                <a:solidFill>
                  <a:srgbClr val="002060"/>
                </a:solidFill>
                <a:latin typeface="Times New Roman" pitchFamily="18" charset="0"/>
                <a:ea typeface="华文新魏" pitchFamily="2" charset="-122"/>
                <a:cs typeface="Times New Roman" pitchFamily="18" charset="0"/>
              </a:rPr>
              <a:t>25kg</a:t>
            </a:r>
            <a:r>
              <a:rPr lang="zh-CN" altLang="en-US" sz="1800" kern="0" dirty="0">
                <a:solidFill>
                  <a:srgbClr val="002060"/>
                </a:solidFill>
                <a:latin typeface="Times New Roman" pitchFamily="18" charset="0"/>
                <a:ea typeface="华文新魏" pitchFamily="2" charset="-122"/>
                <a:cs typeface="Times New Roman" pitchFamily="18" charset="0"/>
              </a:rPr>
              <a:t>镁合金测算，</a:t>
            </a:r>
            <a:r>
              <a:rPr lang="zh-CN" altLang="en-US" sz="1800" kern="0" dirty="0" smtClean="0">
                <a:solidFill>
                  <a:srgbClr val="002060"/>
                </a:solidFill>
                <a:latin typeface="Times New Roman" pitchFamily="18" charset="0"/>
                <a:ea typeface="华文新魏" pitchFamily="2" charset="-122"/>
                <a:cs typeface="Times New Roman" pitchFamily="18" charset="0"/>
              </a:rPr>
              <a:t>需求量</a:t>
            </a:r>
            <a:r>
              <a:rPr lang="zh-CN" altLang="en-US" sz="1800" kern="0" dirty="0">
                <a:solidFill>
                  <a:srgbClr val="002060"/>
                </a:solidFill>
                <a:latin typeface="Times New Roman" pitchFamily="18" charset="0"/>
                <a:ea typeface="华文新魏" pitchFamily="2" charset="-122"/>
                <a:cs typeface="Times New Roman" pitchFamily="18" charset="0"/>
              </a:rPr>
              <a:t>为</a:t>
            </a:r>
            <a:r>
              <a:rPr lang="en-US" altLang="zh-CN" sz="1800" kern="0" dirty="0">
                <a:solidFill>
                  <a:srgbClr val="002060"/>
                </a:solidFill>
                <a:latin typeface="Times New Roman" pitchFamily="18" charset="0"/>
                <a:ea typeface="华文新魏" pitchFamily="2" charset="-122"/>
                <a:cs typeface="Times New Roman" pitchFamily="18" charset="0"/>
              </a:rPr>
              <a:t>87.5</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；以</a:t>
            </a:r>
            <a:r>
              <a:rPr lang="en-US" altLang="zh-CN" sz="1800" kern="0" dirty="0">
                <a:solidFill>
                  <a:srgbClr val="002060"/>
                </a:solidFill>
                <a:latin typeface="Times New Roman" pitchFamily="18" charset="0"/>
                <a:ea typeface="华文新魏" pitchFamily="2" charset="-122"/>
                <a:cs typeface="Times New Roman" pitchFamily="18" charset="0"/>
              </a:rPr>
              <a:t>2030</a:t>
            </a:r>
            <a:r>
              <a:rPr lang="zh-CN" altLang="en-US" sz="1800" kern="0" dirty="0">
                <a:solidFill>
                  <a:srgbClr val="002060"/>
                </a:solidFill>
                <a:latin typeface="Times New Roman" pitchFamily="18" charset="0"/>
                <a:ea typeface="华文新魏" pitchFamily="2" charset="-122"/>
                <a:cs typeface="Times New Roman" pitchFamily="18" charset="0"/>
              </a:rPr>
              <a:t>年单车用量</a:t>
            </a:r>
            <a:r>
              <a:rPr lang="en-US" altLang="zh-CN" sz="1800" kern="0" dirty="0">
                <a:solidFill>
                  <a:srgbClr val="002060"/>
                </a:solidFill>
                <a:latin typeface="Times New Roman" pitchFamily="18" charset="0"/>
                <a:ea typeface="华文新魏" pitchFamily="2" charset="-122"/>
                <a:cs typeface="Times New Roman" pitchFamily="18" charset="0"/>
              </a:rPr>
              <a:t>45kg</a:t>
            </a:r>
            <a:r>
              <a:rPr lang="zh-CN" altLang="en-US" sz="1800" kern="0" dirty="0">
                <a:solidFill>
                  <a:srgbClr val="002060"/>
                </a:solidFill>
                <a:latin typeface="Times New Roman" pitchFamily="18" charset="0"/>
                <a:ea typeface="华文新魏" pitchFamily="2" charset="-122"/>
                <a:cs typeface="Times New Roman" pitchFamily="18" charset="0"/>
              </a:rPr>
              <a:t>计算，则需要</a:t>
            </a:r>
            <a:r>
              <a:rPr lang="en-US" altLang="zh-CN" sz="1800" kern="0" dirty="0" smtClean="0">
                <a:solidFill>
                  <a:srgbClr val="002060"/>
                </a:solidFill>
                <a:latin typeface="Times New Roman" pitchFamily="18" charset="0"/>
                <a:ea typeface="华文新魏" pitchFamily="2" charset="-122"/>
                <a:cs typeface="Times New Roman" pitchFamily="18" charset="0"/>
              </a:rPr>
              <a:t>172</a:t>
            </a:r>
            <a:r>
              <a:rPr lang="zh-CN" altLang="en-US" sz="1800" kern="0" dirty="0" smtClean="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。若以乘用车</a:t>
            </a:r>
            <a:r>
              <a:rPr lang="en-US" altLang="zh-CN" sz="1800" kern="0" dirty="0">
                <a:solidFill>
                  <a:srgbClr val="002060"/>
                </a:solidFill>
                <a:latin typeface="Times New Roman" pitchFamily="18" charset="0"/>
                <a:ea typeface="华文新魏" pitchFamily="2" charset="-122"/>
                <a:cs typeface="Times New Roman" pitchFamily="18" charset="0"/>
              </a:rPr>
              <a:t>3000</a:t>
            </a:r>
            <a:r>
              <a:rPr lang="zh-CN" altLang="en-US" sz="1800" kern="0" dirty="0">
                <a:solidFill>
                  <a:srgbClr val="002060"/>
                </a:solidFill>
                <a:latin typeface="Times New Roman" pitchFamily="18" charset="0"/>
                <a:ea typeface="华文新魏" pitchFamily="2" charset="-122"/>
                <a:cs typeface="Times New Roman" pitchFamily="18" charset="0"/>
              </a:rPr>
              <a:t>万辆计，仅把每辆车的覆盖件</a:t>
            </a:r>
            <a:r>
              <a:rPr lang="zh-CN" altLang="en-US" sz="1800" kern="0" dirty="0" smtClean="0">
                <a:solidFill>
                  <a:srgbClr val="002060"/>
                </a:solidFill>
                <a:latin typeface="Times New Roman" pitchFamily="18" charset="0"/>
                <a:ea typeface="华文新魏" pitchFamily="2" charset="-122"/>
                <a:cs typeface="Times New Roman" pitchFamily="18" charset="0"/>
              </a:rPr>
              <a:t>改为</a:t>
            </a:r>
            <a:r>
              <a:rPr lang="en-US" altLang="zh-CN" sz="1800" kern="0" dirty="0" smtClean="0">
                <a:solidFill>
                  <a:srgbClr val="002060"/>
                </a:solidFill>
                <a:latin typeface="Times New Roman" pitchFamily="18" charset="0"/>
                <a:ea typeface="华文新魏" pitchFamily="2" charset="-122"/>
                <a:cs typeface="Times New Roman" pitchFamily="18" charset="0"/>
              </a:rPr>
              <a:t>65kg</a:t>
            </a:r>
            <a:r>
              <a:rPr lang="zh-CN" altLang="en-US" sz="1800" kern="0" dirty="0">
                <a:solidFill>
                  <a:srgbClr val="002060"/>
                </a:solidFill>
                <a:latin typeface="Times New Roman" pitchFamily="18" charset="0"/>
                <a:ea typeface="华文新魏" pitchFamily="2" charset="-122"/>
                <a:cs typeface="Times New Roman" pitchFamily="18" charset="0"/>
              </a:rPr>
              <a:t>的镁合金板材，就需要</a:t>
            </a:r>
            <a:r>
              <a:rPr lang="en-US" altLang="zh-CN" sz="1800" kern="0" dirty="0">
                <a:solidFill>
                  <a:srgbClr val="002060"/>
                </a:solidFill>
                <a:latin typeface="Times New Roman" pitchFamily="18" charset="0"/>
                <a:ea typeface="华文新魏" pitchFamily="2" charset="-122"/>
                <a:cs typeface="Times New Roman" pitchFamily="18" charset="0"/>
              </a:rPr>
              <a:t>203</a:t>
            </a:r>
            <a:r>
              <a:rPr lang="zh-CN" altLang="en-US" sz="1800" kern="0" dirty="0">
                <a:solidFill>
                  <a:srgbClr val="002060"/>
                </a:solidFill>
                <a:latin typeface="Times New Roman" pitchFamily="18" charset="0"/>
                <a:ea typeface="华文新魏" pitchFamily="2" charset="-122"/>
                <a:cs typeface="Times New Roman" pitchFamily="18" charset="0"/>
              </a:rPr>
              <a:t>万</a:t>
            </a:r>
            <a:r>
              <a:rPr lang="en-US" altLang="zh-CN" sz="1800" kern="0" dirty="0">
                <a:solidFill>
                  <a:srgbClr val="002060"/>
                </a:solidFill>
                <a:latin typeface="Times New Roman" pitchFamily="18" charset="0"/>
                <a:ea typeface="华文新魏" pitchFamily="2" charset="-122"/>
                <a:cs typeface="Times New Roman" pitchFamily="18" charset="0"/>
              </a:rPr>
              <a:t>t</a:t>
            </a:r>
            <a:r>
              <a:rPr lang="zh-CN" altLang="en-US" sz="1800" kern="0" dirty="0">
                <a:solidFill>
                  <a:srgbClr val="002060"/>
                </a:solidFill>
                <a:latin typeface="Times New Roman" pitchFamily="18" charset="0"/>
                <a:ea typeface="华文新魏" pitchFamily="2" charset="-122"/>
                <a:cs typeface="Times New Roman" pitchFamily="18" charset="0"/>
              </a:rPr>
              <a:t>。一汽、上汽、</a:t>
            </a:r>
            <a:r>
              <a:rPr lang="zh-CN" altLang="en-US" sz="1800" kern="0" dirty="0" smtClean="0">
                <a:solidFill>
                  <a:srgbClr val="002060"/>
                </a:solidFill>
                <a:latin typeface="Times New Roman" pitchFamily="18" charset="0"/>
                <a:ea typeface="华文新魏" pitchFamily="2" charset="-122"/>
                <a:cs typeface="Times New Roman" pitchFamily="18" charset="0"/>
              </a:rPr>
              <a:t>长安汽车</a:t>
            </a:r>
            <a:r>
              <a:rPr lang="zh-CN" altLang="en-US" sz="1800" kern="0" dirty="0">
                <a:solidFill>
                  <a:srgbClr val="002060"/>
                </a:solidFill>
                <a:latin typeface="Times New Roman" pitchFamily="18" charset="0"/>
                <a:ea typeface="华文新魏" pitchFamily="2" charset="-122"/>
                <a:cs typeface="Times New Roman" pitchFamily="18" charset="0"/>
              </a:rPr>
              <a:t>等车企都已开始批量使用镁合金</a:t>
            </a:r>
            <a:r>
              <a:rPr lang="zh-CN" altLang="en-US" sz="1800" kern="0" dirty="0" smtClean="0">
                <a:solidFill>
                  <a:srgbClr val="002060"/>
                </a:solidFill>
                <a:latin typeface="Times New Roman" pitchFamily="18" charset="0"/>
                <a:ea typeface="华文新魏" pitchFamily="2" charset="-122"/>
                <a:cs typeface="Times New Roman" pitchFamily="18" charset="0"/>
              </a:rPr>
              <a:t>。</a:t>
            </a:r>
            <a:endParaRPr lang="en-US" altLang="zh-CN" sz="1800" kern="0" dirty="0" smtClean="0">
              <a:solidFill>
                <a:srgbClr val="002060"/>
              </a:solidFill>
              <a:latin typeface="Times New Roman" pitchFamily="18" charset="0"/>
              <a:ea typeface="华文新魏" pitchFamily="2" charset="-122"/>
              <a:cs typeface="Times New Roman" pitchFamily="18" charset="0"/>
            </a:endParaRPr>
          </a:p>
          <a:p>
            <a:pPr indent="342900">
              <a:lnSpc>
                <a:spcPct val="120000"/>
              </a:lnSpc>
            </a:pPr>
            <a:r>
              <a:rPr lang="zh-CN" altLang="en-US" sz="1800" kern="0" dirty="0" smtClean="0">
                <a:solidFill>
                  <a:srgbClr val="002060"/>
                </a:solidFill>
                <a:latin typeface="Times New Roman" pitchFamily="18" charset="0"/>
                <a:ea typeface="华文新魏" pitchFamily="2" charset="-122"/>
                <a:cs typeface="Times New Roman" pitchFamily="18" charset="0"/>
              </a:rPr>
              <a:t>汽车</a:t>
            </a:r>
            <a:r>
              <a:rPr lang="zh-CN" altLang="en-US" sz="1800" kern="0" dirty="0">
                <a:solidFill>
                  <a:srgbClr val="002060"/>
                </a:solidFill>
                <a:latin typeface="Times New Roman" pitchFamily="18" charset="0"/>
                <a:ea typeface="华文新魏" pitchFamily="2" charset="-122"/>
                <a:cs typeface="Times New Roman" pitchFamily="18" charset="0"/>
              </a:rPr>
              <a:t>用镁合金</a:t>
            </a:r>
            <a:r>
              <a:rPr lang="zh-CN" altLang="en-US" sz="1800" kern="0" dirty="0" smtClean="0">
                <a:solidFill>
                  <a:srgbClr val="002060"/>
                </a:solidFill>
                <a:latin typeface="Times New Roman" pitchFamily="18" charset="0"/>
                <a:ea typeface="华文新魏" pitchFamily="2" charset="-122"/>
                <a:cs typeface="Times New Roman" pitchFamily="18" charset="0"/>
              </a:rPr>
              <a:t>用量</a:t>
            </a:r>
            <a:r>
              <a:rPr lang="zh-CN" altLang="en-US" sz="1800" kern="0" dirty="0">
                <a:solidFill>
                  <a:srgbClr val="002060"/>
                </a:solidFill>
                <a:latin typeface="Times New Roman" pitchFamily="18" charset="0"/>
                <a:ea typeface="华文新魏" pitchFamily="2" charset="-122"/>
                <a:cs typeface="Times New Roman" pitchFamily="18" charset="0"/>
              </a:rPr>
              <a:t>或将迎来井喷式</a:t>
            </a:r>
            <a:r>
              <a:rPr lang="zh-CN" altLang="en-US" sz="1800" kern="0" dirty="0" smtClean="0">
                <a:solidFill>
                  <a:srgbClr val="002060"/>
                </a:solidFill>
                <a:latin typeface="Times New Roman" pitchFamily="18" charset="0"/>
                <a:ea typeface="华文新魏" pitchFamily="2" charset="-122"/>
                <a:cs typeface="Times New Roman" pitchFamily="18" charset="0"/>
              </a:rPr>
              <a:t>增长。    </a:t>
            </a:r>
            <a:endParaRPr lang="zh-CN" altLang="en-US" sz="1800" kern="0" dirty="0">
              <a:solidFill>
                <a:srgbClr val="FF0000"/>
              </a:solidFill>
              <a:latin typeface="Times New Roman" pitchFamily="18" charset="0"/>
              <a:ea typeface="华文新魏" pitchFamily="2" charset="-122"/>
              <a:cs typeface="Times New Roman" pitchFamily="18" charset="0"/>
            </a:endParaRPr>
          </a:p>
        </p:txBody>
      </p:sp>
      <p:sp>
        <p:nvSpPr>
          <p:cNvPr id="1048863" name="文本框 11"/>
          <p:cNvSpPr txBox="1"/>
          <p:nvPr/>
        </p:nvSpPr>
        <p:spPr>
          <a:xfrm>
            <a:off x="693500" y="646885"/>
            <a:ext cx="2677656"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4.1</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镁合金应用现状</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4" name="内容占位符 2"/>
          <p:cNvSpPr>
            <a:spLocks noGrp="1"/>
          </p:cNvSpPr>
          <p:nvPr>
            <p:ph idx="1"/>
          </p:nvPr>
        </p:nvSpPr>
        <p:spPr/>
        <p:txBody>
          <a:bodyPr/>
          <a:lstStyle/>
          <a:p>
            <a:r>
              <a:rPr lang="zh-CN" altLang="en-US" b="1" dirty="0" smtClean="0">
                <a:solidFill>
                  <a:srgbClr val="FF0000"/>
                </a:solidFill>
              </a:rPr>
              <a:t>“双积分”政策推动汽车轻量化发展</a:t>
            </a:r>
            <a:endParaRPr lang="en-US" altLang="zh-CN" b="1" dirty="0" smtClean="0">
              <a:solidFill>
                <a:srgbClr val="FF0000"/>
              </a:solidFill>
            </a:endParaRPr>
          </a:p>
          <a:p>
            <a:pPr marL="0" indent="0">
              <a:buNone/>
            </a:pPr>
            <a:endParaRPr lang="zh-CN" altLang="en-US" dirty="0">
              <a:solidFill>
                <a:srgbClr val="FF0000"/>
              </a:solidFill>
            </a:endParaRPr>
          </a:p>
        </p:txBody>
      </p:sp>
      <p:pic>
        <p:nvPicPr>
          <p:cNvPr id="2097204" name="Picture 2" descr="C:\Users\fusheng\Pictures\a1387baa57cf415799f73cdbc1576960.jpg"/>
          <p:cNvPicPr>
            <a:picLocks noChangeAspect="1" noChangeArrowheads="1"/>
          </p:cNvPicPr>
          <p:nvPr/>
        </p:nvPicPr>
        <p:blipFill>
          <a:blip r:embed="rId2"/>
          <a:srcRect/>
          <a:stretch>
            <a:fillRect/>
          </a:stretch>
        </p:blipFill>
        <p:spPr bwMode="auto">
          <a:xfrm>
            <a:off x="1034486" y="2074718"/>
            <a:ext cx="5029200" cy="2333625"/>
          </a:xfrm>
          <a:prstGeom prst="rect">
            <a:avLst/>
          </a:prstGeom>
          <a:noFill/>
          <a:ln>
            <a:noFill/>
          </a:ln>
        </p:spPr>
      </p:pic>
      <p:sp>
        <p:nvSpPr>
          <p:cNvPr id="1048865" name="矩形 3"/>
          <p:cNvSpPr/>
          <p:nvPr/>
        </p:nvSpPr>
        <p:spPr>
          <a:xfrm>
            <a:off x="871430" y="708832"/>
            <a:ext cx="4139595" cy="438582"/>
          </a:xfrm>
          <a:prstGeom prst="rect">
            <a:avLst/>
          </a:prstGeom>
        </p:spPr>
        <p:txBody>
          <a:bodyPr wrap="none" lIns="68580" tIns="34290" rIns="68580" bIns="34290">
            <a:spAutoFit/>
          </a:bodyPr>
          <a:lstStyle/>
          <a:p>
            <a:r>
              <a:rPr lang="en-US" altLang="zh-CN" sz="2400" dirty="0">
                <a:solidFill>
                  <a:srgbClr val="002060"/>
                </a:solidFill>
                <a:latin typeface="Times New Roman" pitchFamily="18" charset="0"/>
                <a:ea typeface="华文新魏" panose="02010800040101010101" pitchFamily="2" charset="-122"/>
                <a:cs typeface="Times New Roman" pitchFamily="18" charset="0"/>
              </a:rPr>
              <a:t>4.1.3</a:t>
            </a:r>
            <a:r>
              <a:rPr lang="zh-CN" altLang="en-US" sz="2400" dirty="0">
                <a:solidFill>
                  <a:srgbClr val="002060"/>
                </a:solidFill>
                <a:latin typeface="Times New Roman" pitchFamily="18" charset="0"/>
                <a:ea typeface="华文新魏" panose="02010800040101010101" pitchFamily="2" charset="-122"/>
                <a:cs typeface="Times New Roman" pitchFamily="18" charset="0"/>
              </a:rPr>
              <a:t>镁合金产业发展利好政策</a:t>
            </a:r>
          </a:p>
        </p:txBody>
      </p:sp>
      <p:sp>
        <p:nvSpPr>
          <p:cNvPr id="1048866" name="文本框 8"/>
          <p:cNvSpPr txBox="1"/>
          <p:nvPr/>
        </p:nvSpPr>
        <p:spPr>
          <a:xfrm>
            <a:off x="871430" y="186907"/>
            <a:ext cx="2677656" cy="438582"/>
          </a:xfrm>
          <a:prstGeom prst="rect">
            <a:avLst/>
          </a:prstGeom>
          <a:noFill/>
        </p:spPr>
        <p:txBody>
          <a:bodyPr wrap="none" lIns="68580" tIns="34290" rIns="68580" bIns="34290" rtlCol="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4.1</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镁合金应用现状</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7" name="矩形 12"/>
          <p:cNvSpPr/>
          <p:nvPr/>
        </p:nvSpPr>
        <p:spPr>
          <a:xfrm>
            <a:off x="833991" y="170079"/>
            <a:ext cx="2985433"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4.2</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镁合金存在的问题</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68" name="文本框 10"/>
          <p:cNvSpPr txBox="1"/>
          <p:nvPr/>
        </p:nvSpPr>
        <p:spPr>
          <a:xfrm>
            <a:off x="833991" y="608660"/>
            <a:ext cx="7430955" cy="2562240"/>
          </a:xfrm>
          <a:prstGeom prst="rect">
            <a:avLst/>
          </a:prstGeom>
          <a:noFill/>
        </p:spPr>
        <p:txBody>
          <a:bodyPr wrap="square" lIns="68580" tIns="34290" rIns="68580" bIns="34290" rtlCol="0">
            <a:spAutoFit/>
          </a:bodyPr>
          <a:lstStyle/>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、抗拉强度、屈服强度低。在高铁配件、自行车、汽车配件等受力件中抗拉强度须达到</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350MPa</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以上，屈服强度须达到</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300MPa</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以上，延伸率达到</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15%</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以上。</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2</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、镁合金压铸、铸造性能好，但变形能力差，因此，挤压、轧制、锻打成型能力差，限制了镁合金的应用，如：</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AZ91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ZK61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等产品。</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3</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、抗氧化、耐腐蚀性能、高温强度差。</a:t>
            </a:r>
            <a:endParaRPr lang="zh-CN" altLang="en-US" sz="1800" dirty="0">
              <a:solidFill>
                <a:schemeClr val="accent1">
                  <a:lumMod val="75000"/>
                </a:schemeClr>
              </a:solidFill>
              <a:latin typeface="华文新魏" panose="02010800040101010101" pitchFamily="2" charset="-122"/>
              <a:ea typeface="华文新魏" panose="02010800040101010101" pitchFamily="2" charset="-122"/>
            </a:endParaRPr>
          </a:p>
        </p:txBody>
      </p:sp>
      <p:pic>
        <p:nvPicPr>
          <p:cNvPr id="2097205" name="图片 2"/>
          <p:cNvPicPr>
            <a:picLocks noChangeAspect="1"/>
          </p:cNvPicPr>
          <p:nvPr/>
        </p:nvPicPr>
        <p:blipFill rotWithShape="1">
          <a:blip r:embed="rId2"/>
          <a:srcRect l="14301" r="30894"/>
          <a:stretch>
            <a:fillRect/>
          </a:stretch>
        </p:blipFill>
        <p:spPr>
          <a:xfrm rot="5400000">
            <a:off x="5228113" y="2748491"/>
            <a:ext cx="1929737" cy="2826327"/>
          </a:xfrm>
          <a:prstGeom prst="rect">
            <a:avLst/>
          </a:prstGeom>
        </p:spPr>
      </p:pic>
      <p:pic>
        <p:nvPicPr>
          <p:cNvPr id="2097206" name="图片 3"/>
          <p:cNvPicPr>
            <a:picLocks noChangeAspect="1"/>
          </p:cNvPicPr>
          <p:nvPr/>
        </p:nvPicPr>
        <p:blipFill>
          <a:blip r:embed="rId3"/>
          <a:stretch>
            <a:fillRect/>
          </a:stretch>
        </p:blipFill>
        <p:spPr>
          <a:xfrm>
            <a:off x="1558637" y="3196787"/>
            <a:ext cx="2753591" cy="1903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6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9" name="矩形 12"/>
          <p:cNvSpPr/>
          <p:nvPr/>
        </p:nvSpPr>
        <p:spPr>
          <a:xfrm>
            <a:off x="833991" y="170079"/>
            <a:ext cx="3600986"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4.3</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稀土在镁合金中的作用</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70" name="文本框 10"/>
          <p:cNvSpPr txBox="1"/>
          <p:nvPr/>
        </p:nvSpPr>
        <p:spPr>
          <a:xfrm>
            <a:off x="833991" y="608660"/>
            <a:ext cx="7430955" cy="2146742"/>
          </a:xfrm>
          <a:prstGeom prst="rect">
            <a:avLst/>
          </a:prstGeom>
          <a:noFill/>
        </p:spPr>
        <p:txBody>
          <a:bodyPr wrap="square" lIns="68580" tIns="34290" rIns="68580" bIns="34290" rtlCol="0">
            <a:spAutoFit/>
          </a:bodyPr>
          <a:lstStyle/>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、在铸造、压铸镁合金加入稀土能提高强度；</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2</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、在变形镁合金中，加入稀土既能提高镁合金的抗拉强度、屈服强度又能大幅度提高变形镁合金的成型性能；如：</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AZ91D</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加入稀土，强度不变，但成型性能优于</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AZ31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ZK61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强度高，但成型差，加入稀土后改善了</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ZK61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的成型性，大幅度拓宽了镁合金的应用范围。</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p:txBody>
      </p:sp>
      <p:pic>
        <p:nvPicPr>
          <p:cNvPr id="2097207" name="图片 3"/>
          <p:cNvPicPr>
            <a:picLocks noChangeAspect="1"/>
          </p:cNvPicPr>
          <p:nvPr/>
        </p:nvPicPr>
        <p:blipFill>
          <a:blip r:embed="rId2"/>
          <a:stretch>
            <a:fillRect/>
          </a:stretch>
        </p:blipFill>
        <p:spPr>
          <a:xfrm>
            <a:off x="946439" y="3037246"/>
            <a:ext cx="3126797" cy="2002895"/>
          </a:xfrm>
          <a:prstGeom prst="rect">
            <a:avLst/>
          </a:prstGeom>
        </p:spPr>
      </p:pic>
      <p:pic>
        <p:nvPicPr>
          <p:cNvPr id="2097208" name="图片 4"/>
          <p:cNvPicPr>
            <a:picLocks noChangeAspect="1"/>
          </p:cNvPicPr>
          <p:nvPr/>
        </p:nvPicPr>
        <p:blipFill>
          <a:blip r:embed="rId3"/>
          <a:stretch>
            <a:fillRect/>
          </a:stretch>
        </p:blipFill>
        <p:spPr>
          <a:xfrm>
            <a:off x="4692362" y="3037247"/>
            <a:ext cx="3277467" cy="20107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1" name="矩形 40"/>
          <p:cNvSpPr/>
          <p:nvPr/>
        </p:nvSpPr>
        <p:spPr>
          <a:xfrm>
            <a:off x="793942" y="115651"/>
            <a:ext cx="3235501" cy="392415"/>
          </a:xfrm>
          <a:prstGeom prst="rect">
            <a:avLst/>
          </a:prstGeom>
        </p:spPr>
        <p:txBody>
          <a:bodyPr wrap="none" lIns="68580" tIns="34290" rIns="68580" bIns="34290">
            <a:spAutoFit/>
          </a:bodyPr>
          <a:lstStyle/>
          <a:p>
            <a:r>
              <a:rPr lang="en-US" altLang="zh-CN" sz="2100" dirty="0" smtClean="0">
                <a:solidFill>
                  <a:srgbClr val="002060"/>
                </a:solidFill>
                <a:latin typeface="Times New Roman" pitchFamily="18" charset="0"/>
                <a:ea typeface="华文新魏" panose="02010800040101010101" pitchFamily="2" charset="-122"/>
                <a:cs typeface="Times New Roman" pitchFamily="18" charset="0"/>
              </a:rPr>
              <a:t>4.4</a:t>
            </a:r>
            <a:r>
              <a:rPr lang="zh-CN" altLang="en-US" sz="2100" dirty="0" smtClean="0">
                <a:solidFill>
                  <a:srgbClr val="002060"/>
                </a:solidFill>
                <a:latin typeface="Times New Roman" pitchFamily="18" charset="0"/>
                <a:ea typeface="华文新魏" panose="02010800040101010101" pitchFamily="2" charset="-122"/>
                <a:cs typeface="Times New Roman" pitchFamily="18" charset="0"/>
              </a:rPr>
              <a:t>稀土</a:t>
            </a:r>
            <a:r>
              <a:rPr lang="zh-CN" altLang="en-US" sz="2100" dirty="0">
                <a:solidFill>
                  <a:srgbClr val="002060"/>
                </a:solidFill>
                <a:latin typeface="Times New Roman" pitchFamily="18" charset="0"/>
                <a:ea typeface="华文新魏" panose="02010800040101010101" pitchFamily="2" charset="-122"/>
                <a:cs typeface="Times New Roman" pitchFamily="18" charset="0"/>
              </a:rPr>
              <a:t>镁合金产业 链构建</a:t>
            </a:r>
          </a:p>
        </p:txBody>
      </p:sp>
      <p:grpSp>
        <p:nvGrpSpPr>
          <p:cNvPr id="142" name="组合 6"/>
          <p:cNvGrpSpPr/>
          <p:nvPr/>
        </p:nvGrpSpPr>
        <p:grpSpPr>
          <a:xfrm>
            <a:off x="1876289" y="869209"/>
            <a:ext cx="6644194" cy="4148459"/>
            <a:chOff x="2501718" y="1158943"/>
            <a:chExt cx="8858925" cy="5531282"/>
          </a:xfrm>
        </p:grpSpPr>
        <p:sp>
          <p:nvSpPr>
            <p:cNvPr id="1048872" name="文本框 10"/>
            <p:cNvSpPr txBox="1"/>
            <p:nvPr/>
          </p:nvSpPr>
          <p:spPr>
            <a:xfrm>
              <a:off x="3074761" y="1441982"/>
              <a:ext cx="1850309" cy="410369"/>
            </a:xfrm>
            <a:prstGeom prst="rect">
              <a:avLst/>
            </a:prstGeom>
            <a:noFill/>
            <a:ln>
              <a:solidFill>
                <a:schemeClr val="accent1"/>
              </a:solidFill>
            </a:ln>
          </p:spPr>
          <p:txBody>
            <a:bodyPr wrap="square" rtlCol="0">
              <a:spAutoFit/>
            </a:bodyPr>
            <a:lstStyle/>
            <a:p>
              <a:pPr algn="ctr"/>
              <a:r>
                <a:rPr lang="zh-CN" altLang="en-US" dirty="0" smtClean="0"/>
                <a:t>稀土精矿</a:t>
              </a:r>
              <a:endParaRPr lang="zh-CN" altLang="en-US" dirty="0"/>
            </a:p>
          </p:txBody>
        </p:sp>
        <p:sp>
          <p:nvSpPr>
            <p:cNvPr id="1048873" name="文本框 13"/>
            <p:cNvSpPr txBox="1"/>
            <p:nvPr/>
          </p:nvSpPr>
          <p:spPr>
            <a:xfrm>
              <a:off x="5461038" y="1441982"/>
              <a:ext cx="1203748" cy="410369"/>
            </a:xfrm>
            <a:prstGeom prst="rect">
              <a:avLst/>
            </a:prstGeom>
            <a:noFill/>
            <a:ln>
              <a:solidFill>
                <a:schemeClr val="accent1"/>
              </a:solidFill>
            </a:ln>
          </p:spPr>
          <p:txBody>
            <a:bodyPr wrap="none" rtlCol="0">
              <a:spAutoFit/>
            </a:bodyPr>
            <a:lstStyle/>
            <a:p>
              <a:r>
                <a:rPr lang="zh-CN" altLang="en-US" dirty="0"/>
                <a:t>冶炼分离</a:t>
              </a:r>
            </a:p>
          </p:txBody>
        </p:sp>
        <p:sp>
          <p:nvSpPr>
            <p:cNvPr id="1048874" name="文本框 14"/>
            <p:cNvSpPr txBox="1"/>
            <p:nvPr/>
          </p:nvSpPr>
          <p:spPr>
            <a:xfrm>
              <a:off x="7551108" y="1158943"/>
              <a:ext cx="2317901" cy="984886"/>
            </a:xfrm>
            <a:prstGeom prst="rect">
              <a:avLst/>
            </a:prstGeom>
            <a:noFill/>
            <a:ln>
              <a:solidFill>
                <a:schemeClr val="accent1"/>
              </a:solidFill>
            </a:ln>
          </p:spPr>
          <p:txBody>
            <a:bodyPr wrap="square" rtlCol="0">
              <a:spAutoFit/>
            </a:bodyPr>
            <a:lstStyle/>
            <a:p>
              <a:r>
                <a:rPr lang="en-US" altLang="zh-CN" dirty="0"/>
                <a:t>Tb</a:t>
              </a:r>
              <a:r>
                <a:rPr lang="zh-CN" altLang="en-US" dirty="0"/>
                <a:t>、</a:t>
              </a:r>
              <a:r>
                <a:rPr lang="en-US" altLang="zh-CN" dirty="0" err="1"/>
                <a:t>Dy</a:t>
              </a:r>
              <a:r>
                <a:rPr lang="zh-CN" altLang="en-US" dirty="0"/>
                <a:t>、</a:t>
              </a:r>
              <a:r>
                <a:rPr lang="en-US" altLang="zh-CN" dirty="0"/>
                <a:t>Ho</a:t>
              </a:r>
              <a:r>
                <a:rPr lang="zh-CN" altLang="en-US" dirty="0"/>
                <a:t>、</a:t>
              </a:r>
              <a:r>
                <a:rPr lang="en-US" altLang="zh-CN" dirty="0" err="1"/>
                <a:t>Er</a:t>
              </a:r>
              <a:r>
                <a:rPr lang="zh-CN" altLang="en-US" dirty="0"/>
                <a:t>、</a:t>
              </a:r>
              <a:r>
                <a:rPr lang="en-US" altLang="zh-CN" dirty="0"/>
                <a:t>Tm</a:t>
              </a:r>
              <a:r>
                <a:rPr lang="zh-CN" altLang="en-US" dirty="0"/>
                <a:t>、</a:t>
              </a:r>
              <a:r>
                <a:rPr lang="en-US" altLang="zh-CN" dirty="0" err="1"/>
                <a:t>Yb</a:t>
              </a:r>
              <a:r>
                <a:rPr lang="zh-CN" altLang="en-US" dirty="0"/>
                <a:t>、</a:t>
              </a:r>
              <a:r>
                <a:rPr lang="en-US" altLang="zh-CN" dirty="0"/>
                <a:t>Lu</a:t>
              </a:r>
              <a:r>
                <a:rPr lang="zh-CN" altLang="en-US" dirty="0"/>
                <a:t>、</a:t>
              </a:r>
              <a:r>
                <a:rPr lang="en-US" altLang="zh-CN" dirty="0" err="1"/>
                <a:t>Pr</a:t>
              </a:r>
              <a:r>
                <a:rPr lang="zh-CN" altLang="en-US" dirty="0"/>
                <a:t>、</a:t>
              </a:r>
              <a:r>
                <a:rPr lang="en-US" altLang="zh-CN" dirty="0" err="1"/>
                <a:t>Eu</a:t>
              </a:r>
              <a:endParaRPr lang="zh-CN" altLang="en-US" dirty="0"/>
            </a:p>
          </p:txBody>
        </p:sp>
        <p:sp>
          <p:nvSpPr>
            <p:cNvPr id="1048875" name="文本框 15"/>
            <p:cNvSpPr txBox="1"/>
            <p:nvPr/>
          </p:nvSpPr>
          <p:spPr>
            <a:xfrm>
              <a:off x="4619273" y="5196618"/>
              <a:ext cx="724985" cy="410369"/>
            </a:xfrm>
            <a:prstGeom prst="rect">
              <a:avLst/>
            </a:prstGeom>
            <a:noFill/>
            <a:ln>
              <a:solidFill>
                <a:schemeClr val="accent1"/>
              </a:solidFill>
            </a:ln>
          </p:spPr>
          <p:txBody>
            <a:bodyPr wrap="none" rtlCol="0">
              <a:spAutoFit/>
            </a:bodyPr>
            <a:lstStyle/>
            <a:p>
              <a:r>
                <a:rPr lang="zh-CN" altLang="en-US" dirty="0"/>
                <a:t>铸锭</a:t>
              </a:r>
            </a:p>
          </p:txBody>
        </p:sp>
        <p:sp>
          <p:nvSpPr>
            <p:cNvPr id="1048876" name="文本框 24"/>
            <p:cNvSpPr txBox="1"/>
            <p:nvPr/>
          </p:nvSpPr>
          <p:spPr>
            <a:xfrm>
              <a:off x="2501718" y="4513078"/>
              <a:ext cx="2148452" cy="410369"/>
            </a:xfrm>
            <a:prstGeom prst="rect">
              <a:avLst/>
            </a:prstGeom>
            <a:noFill/>
            <a:ln>
              <a:solidFill>
                <a:schemeClr val="accent1"/>
              </a:solidFill>
            </a:ln>
          </p:spPr>
          <p:txBody>
            <a:bodyPr wrap="none" rtlCol="0">
              <a:spAutoFit/>
            </a:bodyPr>
            <a:lstStyle/>
            <a:p>
              <a:r>
                <a:rPr lang="en-US" altLang="zh-CN" dirty="0"/>
                <a:t>Mg</a:t>
              </a:r>
              <a:r>
                <a:rPr lang="zh-CN" altLang="en-US" dirty="0"/>
                <a:t>、</a:t>
              </a:r>
              <a:r>
                <a:rPr lang="en-US" altLang="zh-CN" dirty="0"/>
                <a:t>Zn</a:t>
              </a:r>
              <a:r>
                <a:rPr lang="zh-CN" altLang="en-US" dirty="0"/>
                <a:t>、</a:t>
              </a:r>
              <a:r>
                <a:rPr lang="en-US" altLang="zh-CN" dirty="0"/>
                <a:t>Al</a:t>
              </a:r>
              <a:r>
                <a:rPr lang="zh-CN" altLang="en-US" dirty="0"/>
                <a:t>、</a:t>
              </a:r>
              <a:r>
                <a:rPr lang="en-US" altLang="zh-CN" dirty="0" err="1"/>
                <a:t>Zr</a:t>
              </a:r>
              <a:r>
                <a:rPr lang="zh-CN" altLang="en-US" dirty="0"/>
                <a:t>等</a:t>
              </a:r>
            </a:p>
          </p:txBody>
        </p:sp>
        <p:sp>
          <p:nvSpPr>
            <p:cNvPr id="1048877" name="左大括号 26"/>
            <p:cNvSpPr/>
            <p:nvPr/>
          </p:nvSpPr>
          <p:spPr>
            <a:xfrm rot="5400000">
              <a:off x="5922114" y="1513678"/>
              <a:ext cx="281162" cy="22752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878" name="文本框 32"/>
            <p:cNvSpPr txBox="1"/>
            <p:nvPr/>
          </p:nvSpPr>
          <p:spPr>
            <a:xfrm>
              <a:off x="4619273" y="2067414"/>
              <a:ext cx="2791527" cy="697627"/>
            </a:xfrm>
            <a:prstGeom prst="rect">
              <a:avLst/>
            </a:prstGeom>
            <a:noFill/>
            <a:ln>
              <a:solidFill>
                <a:schemeClr val="accent1"/>
              </a:solidFill>
            </a:ln>
          </p:spPr>
          <p:txBody>
            <a:bodyPr wrap="square" rtlCol="0">
              <a:spAutoFit/>
            </a:bodyPr>
            <a:lstStyle/>
            <a:p>
              <a:pPr algn="ctr"/>
              <a:r>
                <a:rPr lang="en-US" altLang="zh-CN" dirty="0"/>
                <a:t>Y</a:t>
              </a:r>
              <a:r>
                <a:rPr lang="zh-CN" altLang="en-US" dirty="0"/>
                <a:t>、</a:t>
              </a:r>
              <a:r>
                <a:rPr lang="en-US" altLang="zh-CN" dirty="0" err="1"/>
                <a:t>Gd</a:t>
              </a:r>
              <a:r>
                <a:rPr lang="zh-CN" altLang="en-US" dirty="0"/>
                <a:t>、</a:t>
              </a:r>
              <a:r>
                <a:rPr lang="en-US" altLang="zh-CN" dirty="0" err="1"/>
                <a:t>Nd</a:t>
              </a:r>
              <a:r>
                <a:rPr lang="zh-CN" altLang="en-US" dirty="0"/>
                <a:t>、</a:t>
              </a:r>
              <a:r>
                <a:rPr lang="en-US" altLang="zh-CN" dirty="0"/>
                <a:t>Sm</a:t>
              </a:r>
              <a:r>
                <a:rPr lang="zh-CN" altLang="en-US" dirty="0"/>
                <a:t>、</a:t>
              </a:r>
              <a:r>
                <a:rPr lang="en-US" altLang="zh-CN" dirty="0"/>
                <a:t>La</a:t>
              </a:r>
              <a:r>
                <a:rPr lang="zh-CN" altLang="en-US" dirty="0"/>
                <a:t>、</a:t>
              </a:r>
              <a:r>
                <a:rPr lang="en-US" altLang="zh-CN" dirty="0"/>
                <a:t>Ce</a:t>
              </a:r>
              <a:endParaRPr lang="zh-CN" altLang="en-US" dirty="0"/>
            </a:p>
          </p:txBody>
        </p:sp>
        <p:sp>
          <p:nvSpPr>
            <p:cNvPr id="1048879" name="文本框 33"/>
            <p:cNvSpPr txBox="1"/>
            <p:nvPr/>
          </p:nvSpPr>
          <p:spPr>
            <a:xfrm>
              <a:off x="4420891" y="2779358"/>
              <a:ext cx="1203748" cy="410369"/>
            </a:xfrm>
            <a:prstGeom prst="rect">
              <a:avLst/>
            </a:prstGeom>
            <a:noFill/>
            <a:ln>
              <a:solidFill>
                <a:schemeClr val="accent1"/>
              </a:solidFill>
            </a:ln>
          </p:spPr>
          <p:txBody>
            <a:bodyPr wrap="none" rtlCol="0">
              <a:spAutoFit/>
            </a:bodyPr>
            <a:lstStyle/>
            <a:p>
              <a:r>
                <a:rPr lang="zh-CN" altLang="en-US" dirty="0"/>
                <a:t>真空还原</a:t>
              </a:r>
            </a:p>
          </p:txBody>
        </p:sp>
        <p:sp>
          <p:nvSpPr>
            <p:cNvPr id="1048880" name="文本框 34"/>
            <p:cNvSpPr txBox="1"/>
            <p:nvPr/>
          </p:nvSpPr>
          <p:spPr>
            <a:xfrm>
              <a:off x="5035639" y="4513078"/>
              <a:ext cx="1949761" cy="410369"/>
            </a:xfrm>
            <a:prstGeom prst="rect">
              <a:avLst/>
            </a:prstGeom>
            <a:noFill/>
            <a:ln>
              <a:solidFill>
                <a:schemeClr val="accent1"/>
              </a:solidFill>
            </a:ln>
          </p:spPr>
          <p:txBody>
            <a:bodyPr wrap="square" rtlCol="0">
              <a:spAutoFit/>
            </a:bodyPr>
            <a:lstStyle/>
            <a:p>
              <a:r>
                <a:rPr lang="zh-CN" altLang="en-US" dirty="0"/>
                <a:t>稀土镁合金熔炼</a:t>
              </a:r>
            </a:p>
          </p:txBody>
        </p:sp>
        <p:sp>
          <p:nvSpPr>
            <p:cNvPr id="1048881" name="文本框 36"/>
            <p:cNvSpPr txBox="1"/>
            <p:nvPr/>
          </p:nvSpPr>
          <p:spPr>
            <a:xfrm>
              <a:off x="5370287" y="3489838"/>
              <a:ext cx="1306285" cy="410369"/>
            </a:xfrm>
            <a:prstGeom prst="rect">
              <a:avLst/>
            </a:prstGeom>
            <a:noFill/>
            <a:ln>
              <a:solidFill>
                <a:schemeClr val="accent1"/>
              </a:solidFill>
            </a:ln>
          </p:spPr>
          <p:txBody>
            <a:bodyPr wrap="square" rtlCol="0">
              <a:spAutoFit/>
            </a:bodyPr>
            <a:lstStyle/>
            <a:p>
              <a:pPr algn="ctr"/>
              <a:r>
                <a:rPr lang="zh-CN" altLang="en-US" dirty="0"/>
                <a:t>真空熔炼</a:t>
              </a:r>
            </a:p>
          </p:txBody>
        </p:sp>
        <p:sp>
          <p:nvSpPr>
            <p:cNvPr id="1048882" name="文本框 37"/>
            <p:cNvSpPr txBox="1"/>
            <p:nvPr/>
          </p:nvSpPr>
          <p:spPr>
            <a:xfrm>
              <a:off x="6526433" y="2805562"/>
              <a:ext cx="1122180" cy="410369"/>
            </a:xfrm>
            <a:prstGeom prst="rect">
              <a:avLst/>
            </a:prstGeom>
            <a:noFill/>
            <a:ln>
              <a:solidFill>
                <a:schemeClr val="accent1"/>
              </a:solidFill>
            </a:ln>
          </p:spPr>
          <p:txBody>
            <a:bodyPr wrap="square" rtlCol="0">
              <a:spAutoFit/>
            </a:bodyPr>
            <a:lstStyle/>
            <a:p>
              <a:pPr algn="ctr"/>
              <a:r>
                <a:rPr lang="zh-CN" altLang="en-US" dirty="0"/>
                <a:t>电解</a:t>
              </a:r>
            </a:p>
          </p:txBody>
        </p:sp>
        <p:sp>
          <p:nvSpPr>
            <p:cNvPr id="1048883" name="文本框 38"/>
            <p:cNvSpPr txBox="1"/>
            <p:nvPr/>
          </p:nvSpPr>
          <p:spPr>
            <a:xfrm>
              <a:off x="6468246" y="5168204"/>
              <a:ext cx="1464151" cy="410369"/>
            </a:xfrm>
            <a:prstGeom prst="rect">
              <a:avLst/>
            </a:prstGeom>
            <a:noFill/>
            <a:ln>
              <a:solidFill>
                <a:schemeClr val="accent1"/>
              </a:solidFill>
            </a:ln>
          </p:spPr>
          <p:txBody>
            <a:bodyPr wrap="square" rtlCol="0">
              <a:spAutoFit/>
            </a:bodyPr>
            <a:lstStyle/>
            <a:p>
              <a:pPr algn="ctr"/>
              <a:r>
                <a:rPr lang="zh-CN" altLang="en-US" dirty="0"/>
                <a:t>半连续铸造</a:t>
              </a:r>
            </a:p>
          </p:txBody>
        </p:sp>
        <p:sp>
          <p:nvSpPr>
            <p:cNvPr id="1048884" name="文本框 39"/>
            <p:cNvSpPr txBox="1"/>
            <p:nvPr/>
          </p:nvSpPr>
          <p:spPr>
            <a:xfrm>
              <a:off x="5092310" y="4030226"/>
              <a:ext cx="1806352" cy="410369"/>
            </a:xfrm>
            <a:prstGeom prst="rect">
              <a:avLst/>
            </a:prstGeom>
            <a:noFill/>
            <a:ln>
              <a:solidFill>
                <a:schemeClr val="accent1"/>
              </a:solidFill>
            </a:ln>
          </p:spPr>
          <p:txBody>
            <a:bodyPr wrap="square" rtlCol="0">
              <a:spAutoFit/>
            </a:bodyPr>
            <a:lstStyle/>
            <a:p>
              <a:pPr algn="ctr"/>
              <a:r>
                <a:rPr lang="zh-CN" altLang="en-US" dirty="0"/>
                <a:t>稀土中间合金</a:t>
              </a:r>
            </a:p>
          </p:txBody>
        </p:sp>
        <p:cxnSp>
          <p:nvCxnSpPr>
            <p:cNvPr id="3145783" name="直接箭头连接符 41"/>
            <p:cNvCxnSpPr>
              <a:cxnSpLocks/>
            </p:cNvCxnSpPr>
            <p:nvPr/>
          </p:nvCxnSpPr>
          <p:spPr>
            <a:xfrm>
              <a:off x="4544274" y="4700546"/>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84" name="直接箭头连接符 43"/>
            <p:cNvCxnSpPr>
              <a:cxnSpLocks/>
            </p:cNvCxnSpPr>
            <p:nvPr/>
          </p:nvCxnSpPr>
          <p:spPr>
            <a:xfrm>
              <a:off x="4960201" y="1683251"/>
              <a:ext cx="465707" cy="21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86" name="直接箭头连接符 45"/>
            <p:cNvCxnSpPr>
              <a:cxnSpLocks/>
            </p:cNvCxnSpPr>
            <p:nvPr/>
          </p:nvCxnSpPr>
          <p:spPr>
            <a:xfrm>
              <a:off x="6015036" y="1773911"/>
              <a:ext cx="2706" cy="27180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885" name="左大括号 46"/>
            <p:cNvSpPr/>
            <p:nvPr/>
          </p:nvSpPr>
          <p:spPr>
            <a:xfrm rot="16200000">
              <a:off x="5916728" y="2170123"/>
              <a:ext cx="196616" cy="22752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145787" name="直接箭头连接符 47"/>
            <p:cNvCxnSpPr>
              <a:cxnSpLocks/>
              <a:stCxn id="1048881" idx="2"/>
            </p:cNvCxnSpPr>
            <p:nvPr/>
          </p:nvCxnSpPr>
          <p:spPr>
            <a:xfrm rot="5400000">
              <a:off x="5951137" y="3963399"/>
              <a:ext cx="135485" cy="9101"/>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88" name="直接箭头连接符 48"/>
            <p:cNvCxnSpPr>
              <a:cxnSpLocks/>
            </p:cNvCxnSpPr>
            <p:nvPr/>
          </p:nvCxnSpPr>
          <p:spPr>
            <a:xfrm>
              <a:off x="6024213" y="4360402"/>
              <a:ext cx="0" cy="17546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886" name="左大括号 50"/>
            <p:cNvSpPr/>
            <p:nvPr/>
          </p:nvSpPr>
          <p:spPr>
            <a:xfrm rot="5400000">
              <a:off x="5883632" y="3889997"/>
              <a:ext cx="281162" cy="22752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887" name="文本框 51"/>
            <p:cNvSpPr txBox="1"/>
            <p:nvPr/>
          </p:nvSpPr>
          <p:spPr>
            <a:xfrm>
              <a:off x="4157607" y="5738489"/>
              <a:ext cx="1682512" cy="410369"/>
            </a:xfrm>
            <a:prstGeom prst="rect">
              <a:avLst/>
            </a:prstGeom>
            <a:noFill/>
            <a:ln>
              <a:solidFill>
                <a:schemeClr val="accent1"/>
              </a:solidFill>
            </a:ln>
          </p:spPr>
          <p:txBody>
            <a:bodyPr wrap="none" rtlCol="0">
              <a:spAutoFit/>
            </a:bodyPr>
            <a:lstStyle/>
            <a:p>
              <a:r>
                <a:rPr lang="zh-CN" altLang="en-US" dirty="0"/>
                <a:t>稀土镁合金锭</a:t>
              </a:r>
            </a:p>
          </p:txBody>
        </p:sp>
        <p:sp>
          <p:nvSpPr>
            <p:cNvPr id="1048888" name="文本框 52"/>
            <p:cNvSpPr txBox="1"/>
            <p:nvPr/>
          </p:nvSpPr>
          <p:spPr>
            <a:xfrm>
              <a:off x="6139542" y="5713000"/>
              <a:ext cx="2732060" cy="410369"/>
            </a:xfrm>
            <a:prstGeom prst="rect">
              <a:avLst/>
            </a:prstGeom>
            <a:noFill/>
            <a:ln>
              <a:solidFill>
                <a:schemeClr val="accent1"/>
              </a:solidFill>
            </a:ln>
          </p:spPr>
          <p:txBody>
            <a:bodyPr wrap="square" rtlCol="0">
              <a:spAutoFit/>
            </a:bodyPr>
            <a:lstStyle/>
            <a:p>
              <a:r>
                <a:rPr lang="zh-CN" altLang="en-US" dirty="0"/>
                <a:t>稀土镁合金铸棒、方锭</a:t>
              </a:r>
            </a:p>
          </p:txBody>
        </p:sp>
        <p:cxnSp>
          <p:nvCxnSpPr>
            <p:cNvPr id="3145789" name="直接箭头连接符 53"/>
            <p:cNvCxnSpPr>
              <a:cxnSpLocks/>
            </p:cNvCxnSpPr>
            <p:nvPr/>
          </p:nvCxnSpPr>
          <p:spPr>
            <a:xfrm>
              <a:off x="4899669" y="5537536"/>
              <a:ext cx="0" cy="17546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90" name="直接箭头连接符 54"/>
            <p:cNvCxnSpPr>
              <a:cxnSpLocks/>
            </p:cNvCxnSpPr>
            <p:nvPr/>
          </p:nvCxnSpPr>
          <p:spPr>
            <a:xfrm>
              <a:off x="7200321" y="5537536"/>
              <a:ext cx="0" cy="175464"/>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889" name="文本框 55"/>
            <p:cNvSpPr txBox="1"/>
            <p:nvPr/>
          </p:nvSpPr>
          <p:spPr>
            <a:xfrm>
              <a:off x="6313713" y="6279856"/>
              <a:ext cx="2960915" cy="410369"/>
            </a:xfrm>
            <a:prstGeom prst="rect">
              <a:avLst/>
            </a:prstGeom>
            <a:noFill/>
            <a:ln>
              <a:solidFill>
                <a:schemeClr val="accent1"/>
              </a:solidFill>
            </a:ln>
          </p:spPr>
          <p:txBody>
            <a:bodyPr wrap="square" rtlCol="0">
              <a:spAutoFit/>
            </a:bodyPr>
            <a:lstStyle/>
            <a:p>
              <a:r>
                <a:rPr lang="zh-CN" altLang="en-US" dirty="0"/>
                <a:t>板材、型材、管材、薄板</a:t>
              </a:r>
            </a:p>
          </p:txBody>
        </p:sp>
        <p:cxnSp>
          <p:nvCxnSpPr>
            <p:cNvPr id="3145791" name="直接箭头连接符 57"/>
            <p:cNvCxnSpPr>
              <a:cxnSpLocks/>
            </p:cNvCxnSpPr>
            <p:nvPr/>
          </p:nvCxnSpPr>
          <p:spPr>
            <a:xfrm>
              <a:off x="10289084" y="6140454"/>
              <a:ext cx="0" cy="280177"/>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048890" name="文本框 58"/>
            <p:cNvSpPr txBox="1"/>
            <p:nvPr/>
          </p:nvSpPr>
          <p:spPr>
            <a:xfrm>
              <a:off x="9217526" y="5686594"/>
              <a:ext cx="2143117" cy="410369"/>
            </a:xfrm>
            <a:prstGeom prst="rect">
              <a:avLst/>
            </a:prstGeom>
            <a:noFill/>
            <a:ln>
              <a:solidFill>
                <a:schemeClr val="accent1"/>
              </a:solidFill>
            </a:ln>
          </p:spPr>
          <p:txBody>
            <a:bodyPr wrap="square" rtlCol="0">
              <a:spAutoFit/>
            </a:bodyPr>
            <a:lstStyle/>
            <a:p>
              <a:r>
                <a:rPr lang="zh-CN" altLang="en-US" dirty="0"/>
                <a:t>挤压、锻打、轧制</a:t>
              </a:r>
            </a:p>
          </p:txBody>
        </p:sp>
        <p:cxnSp>
          <p:nvCxnSpPr>
            <p:cNvPr id="3145792" name="直接箭头连接符 59"/>
            <p:cNvCxnSpPr>
              <a:cxnSpLocks/>
            </p:cNvCxnSpPr>
            <p:nvPr/>
          </p:nvCxnSpPr>
          <p:spPr>
            <a:xfrm flipV="1">
              <a:off x="8871601" y="5903084"/>
              <a:ext cx="263860" cy="1053"/>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3145793" name="直接箭头连接符 35"/>
            <p:cNvCxnSpPr>
              <a:cxnSpLocks/>
              <a:endCxn id="1048889" idx="3"/>
            </p:cNvCxnSpPr>
            <p:nvPr/>
          </p:nvCxnSpPr>
          <p:spPr>
            <a:xfrm rot="10800000" flipV="1">
              <a:off x="9274627" y="6464522"/>
              <a:ext cx="1014459" cy="2052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grpSp>
      <p:sp>
        <p:nvSpPr>
          <p:cNvPr id="1048891" name="文本框 1"/>
          <p:cNvSpPr txBox="1"/>
          <p:nvPr/>
        </p:nvSpPr>
        <p:spPr>
          <a:xfrm>
            <a:off x="435623" y="1104160"/>
            <a:ext cx="784830" cy="3349430"/>
          </a:xfrm>
          <a:prstGeom prst="rect">
            <a:avLst/>
          </a:prstGeom>
          <a:noFill/>
        </p:spPr>
        <p:txBody>
          <a:bodyPr vert="eaVert" wrap="square" lIns="68580" tIns="34290" rIns="68580" bIns="34290" rtlCol="0">
            <a:spAutoFit/>
          </a:bodyPr>
          <a:lstStyle/>
          <a:p>
            <a:r>
              <a:rPr lang="zh-CN" altLang="en-US" sz="2100" dirty="0">
                <a:solidFill>
                  <a:srgbClr val="FF0000"/>
                </a:solidFill>
                <a:latin typeface="Times New Roman" pitchFamily="18" charset="0"/>
                <a:ea typeface="华文新魏" panose="02010800040101010101" pitchFamily="2" charset="-122"/>
                <a:cs typeface="Times New Roman" pitchFamily="18" charset="0"/>
              </a:rPr>
              <a:t>稀土镁合金产业 链流程图</a:t>
            </a:r>
          </a:p>
          <a:p>
            <a:endParaRPr lang="zh-CN" altLang="en-US" sz="2100" dirty="0">
              <a:solidFill>
                <a:srgbClr val="FF0000"/>
              </a:solidFill>
            </a:endParaRPr>
          </a:p>
        </p:txBody>
      </p:sp>
      <p:sp>
        <p:nvSpPr>
          <p:cNvPr id="1048892" name="文本框 42"/>
          <p:cNvSpPr txBox="1"/>
          <p:nvPr/>
        </p:nvSpPr>
        <p:spPr>
          <a:xfrm>
            <a:off x="2306071" y="4719176"/>
            <a:ext cx="2350010" cy="284693"/>
          </a:xfrm>
          <a:prstGeom prst="rect">
            <a:avLst/>
          </a:prstGeom>
          <a:noFill/>
          <a:ln>
            <a:solidFill>
              <a:schemeClr val="accent1"/>
            </a:solidFill>
          </a:ln>
        </p:spPr>
        <p:txBody>
          <a:bodyPr wrap="square" lIns="68580" tIns="34290" rIns="68580" bIns="34290" rtlCol="0">
            <a:spAutoFit/>
          </a:bodyPr>
          <a:lstStyle/>
          <a:p>
            <a:r>
              <a:rPr lang="zh-CN" altLang="en-US" dirty="0" smtClean="0"/>
              <a:t>稀土镁合金铸造及压铸产品</a:t>
            </a:r>
            <a:endParaRPr lang="zh-CN" altLang="en-US" dirty="0"/>
          </a:p>
        </p:txBody>
      </p:sp>
      <p:cxnSp>
        <p:nvCxnSpPr>
          <p:cNvPr id="3145794" name="直接箭头连接符 49"/>
          <p:cNvCxnSpPr>
            <a:cxnSpLocks/>
          </p:cNvCxnSpPr>
          <p:nvPr/>
        </p:nvCxnSpPr>
        <p:spPr>
          <a:xfrm>
            <a:off x="3685139" y="4579187"/>
            <a:ext cx="0" cy="131598"/>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3"/>
          <p:cNvCxnSpPr>
            <a:cxnSpLocks/>
            <a:endCxn id="1048874" idx="1"/>
          </p:cNvCxnSpPr>
          <p:nvPr/>
        </p:nvCxnSpPr>
        <p:spPr>
          <a:xfrm flipV="1">
            <a:off x="5069979" y="1238541"/>
            <a:ext cx="593353" cy="2125"/>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矩形 12"/>
          <p:cNvSpPr/>
          <p:nvPr/>
        </p:nvSpPr>
        <p:spPr>
          <a:xfrm>
            <a:off x="833991" y="170080"/>
            <a:ext cx="4216539"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4.5</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稀土在镁合金中的应用前景</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94" name="文本框 10"/>
          <p:cNvSpPr txBox="1"/>
          <p:nvPr/>
        </p:nvSpPr>
        <p:spPr>
          <a:xfrm>
            <a:off x="833991" y="982734"/>
            <a:ext cx="7430955" cy="2562240"/>
          </a:xfrm>
          <a:prstGeom prst="rect">
            <a:avLst/>
          </a:prstGeom>
          <a:noFill/>
        </p:spPr>
        <p:txBody>
          <a:bodyPr wrap="square" lIns="68580" tIns="34290" rIns="68580" bIns="34290" rtlCol="0">
            <a:spAutoFit/>
          </a:bodyPr>
          <a:lstStyle/>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1</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、稀土是解决镁合金缺点，最有效的元素，发展镁合金离不开稀土元素；</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2</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、稀土在镁合金应用中，既能提高镁合金强度又能大幅度提高镁合金塑性；“双提高”在镁合金应用的实现，拓宽了镁合金的应用范围。</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a:p>
            <a:pPr>
              <a:lnSpc>
                <a:spcPct val="150000"/>
              </a:lnSpc>
            </a:pP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3</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、稀土镁合金产品的出现，使得镁合金在航天、高铁、汽车、自行车、摩托车、无人机、</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3C</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零件中应用范围大幅度拓宽。预计未来</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5</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至</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10</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年，稀土镁合金的产量将达到</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300</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万吨，稀土消耗量将达到</a:t>
            </a:r>
            <a:r>
              <a:rPr lang="en-US" altLang="zh-CN" sz="1800" dirty="0" smtClean="0">
                <a:solidFill>
                  <a:schemeClr val="accent1">
                    <a:lumMod val="75000"/>
                  </a:schemeClr>
                </a:solidFill>
                <a:latin typeface="华文新魏" panose="02010800040101010101" pitchFamily="2" charset="-122"/>
                <a:ea typeface="华文新魏" panose="02010800040101010101" pitchFamily="2" charset="-122"/>
              </a:rPr>
              <a:t>5</a:t>
            </a:r>
            <a:r>
              <a:rPr lang="zh-CN" altLang="en-US" sz="1800" dirty="0" smtClean="0">
                <a:solidFill>
                  <a:schemeClr val="accent1">
                    <a:lumMod val="75000"/>
                  </a:schemeClr>
                </a:solidFill>
                <a:latin typeface="华文新魏" panose="02010800040101010101" pitchFamily="2" charset="-122"/>
                <a:ea typeface="华文新魏" panose="02010800040101010101" pitchFamily="2" charset="-122"/>
              </a:rPr>
              <a:t>万吨。</a:t>
            </a:r>
            <a:endParaRPr lang="en-US" altLang="zh-CN" sz="1800" dirty="0" smtClean="0">
              <a:solidFill>
                <a:schemeClr val="accent1">
                  <a:lumMod val="75000"/>
                </a:schemeClr>
              </a:solidFill>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8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9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5" name="矩形 12"/>
          <p:cNvSpPr/>
          <p:nvPr/>
        </p:nvSpPr>
        <p:spPr>
          <a:xfrm>
            <a:off x="1093765" y="142141"/>
            <a:ext cx="1523494"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5</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公司简介</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896" name="文本框 10"/>
          <p:cNvSpPr txBox="1"/>
          <p:nvPr/>
        </p:nvSpPr>
        <p:spPr>
          <a:xfrm>
            <a:off x="664957" y="863768"/>
            <a:ext cx="8042625" cy="2492990"/>
          </a:xfrm>
          <a:prstGeom prst="rect">
            <a:avLst/>
          </a:prstGeom>
          <a:noFill/>
        </p:spPr>
        <p:txBody>
          <a:bodyPr wrap="square" lIns="68580" tIns="34290" rIns="68580" bIns="34290" rtlCol="0">
            <a:spAutoFit/>
          </a:bodyPr>
          <a:lstStyle/>
          <a:p>
            <a:pPr>
              <a:lnSpc>
                <a:spcPct val="150000"/>
              </a:lnSpc>
            </a:pPr>
            <a:r>
              <a:rPr lang="en-US" altLang="zh-CN" sz="1500" dirty="0" smtClean="0"/>
              <a:t>5.1</a:t>
            </a:r>
            <a:r>
              <a:rPr lang="zh-CN" altLang="en-US" sz="1500" dirty="0" smtClean="0"/>
              <a:t>股份结构</a:t>
            </a:r>
            <a:endParaRPr lang="en-US" altLang="zh-CN" sz="1500" dirty="0" smtClean="0"/>
          </a:p>
          <a:p>
            <a:pPr>
              <a:lnSpc>
                <a:spcPct val="150000"/>
              </a:lnSpc>
            </a:pPr>
            <a:r>
              <a:rPr lang="zh-CN" altLang="en-US" sz="1500" dirty="0" smtClean="0"/>
              <a:t>混合所有制企业，主要股东为江西省龙钇重稀土有限责任公司、赣州稀土集团有限公司</a:t>
            </a:r>
            <a:endParaRPr lang="en-US" altLang="zh-CN" sz="1500" dirty="0" smtClean="0"/>
          </a:p>
          <a:p>
            <a:pPr>
              <a:lnSpc>
                <a:spcPct val="150000"/>
              </a:lnSpc>
            </a:pPr>
            <a:r>
              <a:rPr lang="en-US" altLang="zh-CN" sz="1500" dirty="0" smtClean="0"/>
              <a:t>5.2</a:t>
            </a:r>
            <a:r>
              <a:rPr lang="zh-CN" altLang="en-US" sz="1500" dirty="0" smtClean="0"/>
              <a:t>生产及开发基地</a:t>
            </a:r>
            <a:endParaRPr lang="en-US" altLang="zh-CN" sz="1500" dirty="0" smtClean="0"/>
          </a:p>
          <a:p>
            <a:pPr>
              <a:lnSpc>
                <a:spcPct val="150000"/>
              </a:lnSpc>
            </a:pPr>
            <a:r>
              <a:rPr lang="zh-CN" altLang="en-US" sz="1500" dirty="0" smtClean="0"/>
              <a:t>赣州蓉江新区、郑州上街区、深圳宝安区、龙南市经开区</a:t>
            </a:r>
            <a:endParaRPr lang="en-US" altLang="zh-CN" sz="1500" dirty="0" smtClean="0"/>
          </a:p>
          <a:p>
            <a:pPr>
              <a:lnSpc>
                <a:spcPct val="150000"/>
              </a:lnSpc>
            </a:pPr>
            <a:r>
              <a:rPr lang="en-US" altLang="zh-CN" sz="1500" dirty="0" smtClean="0"/>
              <a:t>5.3</a:t>
            </a:r>
            <a:r>
              <a:rPr lang="zh-CN" altLang="en-US" sz="1500" dirty="0" smtClean="0"/>
              <a:t>品类产品</a:t>
            </a:r>
            <a:endParaRPr lang="en-US" altLang="zh-CN" sz="1500" dirty="0" smtClean="0"/>
          </a:p>
          <a:p>
            <a:pPr>
              <a:lnSpc>
                <a:spcPct val="150000"/>
              </a:lnSpc>
            </a:pPr>
            <a:r>
              <a:rPr lang="zh-CN" altLang="en-US" sz="1500" dirty="0" smtClean="0"/>
              <a:t>稀土氧化物（高纯氧化物）、稀土添加剂、稀土智能加入系统、稀土镁合金（棒材、板材、轧材、锻材）、稀土工模具材料（板材、棒材、轧材）</a:t>
            </a:r>
            <a:endParaRPr lang="en-US" altLang="zh-CN" sz="1500" dirty="0" smtClean="0"/>
          </a:p>
        </p:txBody>
      </p:sp>
      <p:sp>
        <p:nvSpPr>
          <p:cNvPr id="1048897" name="矩形 1"/>
          <p:cNvSpPr/>
          <p:nvPr/>
        </p:nvSpPr>
        <p:spPr>
          <a:xfrm>
            <a:off x="664957" y="3293555"/>
            <a:ext cx="4572000" cy="392415"/>
          </a:xfrm>
          <a:prstGeom prst="rect">
            <a:avLst/>
          </a:prstGeom>
        </p:spPr>
        <p:txBody>
          <a:bodyPr lIns="68580" tIns="34290" rIns="68580" bIns="34290">
            <a:spAutoFit/>
          </a:bodyPr>
          <a:lstStyle/>
          <a:p>
            <a:pPr>
              <a:lnSpc>
                <a:spcPct val="150000"/>
              </a:lnSpc>
            </a:pPr>
            <a:r>
              <a:rPr lang="en-US" altLang="zh-CN" dirty="0"/>
              <a:t>5.4</a:t>
            </a:r>
            <a:r>
              <a:rPr lang="zh-CN" altLang="en-US" dirty="0"/>
              <a:t>完整产业</a:t>
            </a:r>
            <a:r>
              <a:rPr lang="zh-CN" altLang="en-US" dirty="0" smtClean="0"/>
              <a:t>链</a:t>
            </a:r>
            <a:endParaRPr lang="en-US" altLang="zh-CN" dirty="0"/>
          </a:p>
        </p:txBody>
      </p:sp>
      <p:grpSp>
        <p:nvGrpSpPr>
          <p:cNvPr id="145" name="组合 51"/>
          <p:cNvGrpSpPr/>
          <p:nvPr/>
        </p:nvGrpSpPr>
        <p:grpSpPr>
          <a:xfrm>
            <a:off x="2114620" y="3252532"/>
            <a:ext cx="6561075" cy="1082166"/>
            <a:chOff x="1310301" y="4656714"/>
            <a:chExt cx="8748100" cy="1442887"/>
          </a:xfrm>
        </p:grpSpPr>
        <p:grpSp>
          <p:nvGrpSpPr>
            <p:cNvPr id="146" name="组合 7"/>
            <p:cNvGrpSpPr/>
            <p:nvPr/>
          </p:nvGrpSpPr>
          <p:grpSpPr>
            <a:xfrm>
              <a:off x="1310301" y="4656714"/>
              <a:ext cx="8748100" cy="1442887"/>
              <a:chOff x="909790" y="4240596"/>
              <a:chExt cx="7042744" cy="1550461"/>
            </a:xfrm>
          </p:grpSpPr>
          <p:sp>
            <p:nvSpPr>
              <p:cNvPr id="1048898" name="文本框 13"/>
              <p:cNvSpPr txBox="1"/>
              <p:nvPr/>
            </p:nvSpPr>
            <p:spPr>
              <a:xfrm>
                <a:off x="909790" y="4842115"/>
                <a:ext cx="1475352" cy="440964"/>
              </a:xfrm>
              <a:prstGeom prst="rect">
                <a:avLst/>
              </a:prstGeom>
              <a:noFill/>
              <a:ln>
                <a:solidFill>
                  <a:schemeClr val="tx1"/>
                </a:solidFill>
              </a:ln>
            </p:spPr>
            <p:txBody>
              <a:bodyPr wrap="square" rtlCol="0">
                <a:spAutoFit/>
              </a:bodyPr>
              <a:lstStyle/>
              <a:p>
                <a:pPr algn="ctr"/>
                <a:r>
                  <a:rPr lang="zh-CN" altLang="en-US" dirty="0" smtClean="0"/>
                  <a:t>稀土分离</a:t>
                </a:r>
                <a:endParaRPr lang="zh-CN" altLang="en-US" dirty="0"/>
              </a:p>
            </p:txBody>
          </p:sp>
          <p:sp>
            <p:nvSpPr>
              <p:cNvPr id="1048899" name="文本框 14"/>
              <p:cNvSpPr txBox="1"/>
              <p:nvPr/>
            </p:nvSpPr>
            <p:spPr>
              <a:xfrm>
                <a:off x="4408124" y="4837319"/>
                <a:ext cx="1323685" cy="749637"/>
              </a:xfrm>
              <a:prstGeom prst="rect">
                <a:avLst/>
              </a:prstGeom>
              <a:noFill/>
              <a:ln>
                <a:solidFill>
                  <a:srgbClr val="000000"/>
                </a:solidFill>
              </a:ln>
            </p:spPr>
            <p:txBody>
              <a:bodyPr wrap="square" rtlCol="0">
                <a:spAutoFit/>
              </a:bodyPr>
              <a:lstStyle/>
              <a:p>
                <a:pPr algn="ctr"/>
                <a:r>
                  <a:rPr lang="zh-CN" altLang="en-US" dirty="0"/>
                  <a:t>稀土智能加入系统</a:t>
                </a:r>
              </a:p>
            </p:txBody>
          </p:sp>
          <p:sp>
            <p:nvSpPr>
              <p:cNvPr id="1048900" name="文本框 15"/>
              <p:cNvSpPr txBox="1"/>
              <p:nvPr/>
            </p:nvSpPr>
            <p:spPr>
              <a:xfrm>
                <a:off x="6419129" y="4240596"/>
                <a:ext cx="1098409" cy="749637"/>
              </a:xfrm>
              <a:prstGeom prst="rect">
                <a:avLst/>
              </a:prstGeom>
              <a:noFill/>
              <a:ln>
                <a:solidFill>
                  <a:srgbClr val="000000"/>
                </a:solidFill>
              </a:ln>
            </p:spPr>
            <p:txBody>
              <a:bodyPr wrap="square" rtlCol="0">
                <a:spAutoFit/>
              </a:bodyPr>
              <a:lstStyle/>
              <a:p>
                <a:pPr algn="ctr"/>
                <a:r>
                  <a:rPr lang="zh-CN" altLang="en-US" dirty="0" smtClean="0"/>
                  <a:t>稀土镁合金</a:t>
                </a:r>
                <a:endParaRPr lang="zh-CN" altLang="en-US" dirty="0"/>
              </a:p>
            </p:txBody>
          </p:sp>
          <p:cxnSp>
            <p:nvCxnSpPr>
              <p:cNvPr id="3145795" name="直接箭头连接符 17"/>
              <p:cNvCxnSpPr>
                <a:cxnSpLocks/>
                <a:stCxn id="1048899" idx="3"/>
                <a:endCxn id="1048900" idx="1"/>
              </p:cNvCxnSpPr>
              <p:nvPr/>
            </p:nvCxnSpPr>
            <p:spPr>
              <a:xfrm flipV="1">
                <a:off x="5731809" y="4615415"/>
                <a:ext cx="687320" cy="596723"/>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48901" name="文本框 21"/>
              <p:cNvSpPr txBox="1"/>
              <p:nvPr/>
            </p:nvSpPr>
            <p:spPr>
              <a:xfrm>
                <a:off x="6419128" y="5350093"/>
                <a:ext cx="1533406" cy="440964"/>
              </a:xfrm>
              <a:prstGeom prst="rect">
                <a:avLst/>
              </a:prstGeom>
              <a:noFill/>
              <a:ln>
                <a:solidFill>
                  <a:srgbClr val="000000"/>
                </a:solidFill>
              </a:ln>
            </p:spPr>
            <p:txBody>
              <a:bodyPr wrap="square" rtlCol="0">
                <a:spAutoFit/>
              </a:bodyPr>
              <a:lstStyle/>
              <a:p>
                <a:pPr algn="ctr"/>
                <a:r>
                  <a:rPr lang="zh-CN" altLang="en-US" dirty="0" smtClean="0"/>
                  <a:t>稀土工模具材料</a:t>
                </a:r>
                <a:endParaRPr lang="zh-CN" altLang="en-US" dirty="0"/>
              </a:p>
            </p:txBody>
          </p:sp>
          <p:cxnSp>
            <p:nvCxnSpPr>
              <p:cNvPr id="3145796" name="直接箭头连接符 24"/>
              <p:cNvCxnSpPr>
                <a:cxnSpLocks/>
                <a:stCxn id="1048899" idx="3"/>
                <a:endCxn id="1048901" idx="1"/>
              </p:cNvCxnSpPr>
              <p:nvPr/>
            </p:nvCxnSpPr>
            <p:spPr>
              <a:xfrm>
                <a:off x="5731809" y="5212137"/>
                <a:ext cx="687319" cy="358438"/>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3145797" name="直接箭头连接符 27"/>
            <p:cNvCxnSpPr>
              <a:cxnSpLocks/>
            </p:cNvCxnSpPr>
            <p:nvPr/>
          </p:nvCxnSpPr>
          <p:spPr>
            <a:xfrm>
              <a:off x="3156921" y="5398061"/>
              <a:ext cx="518155" cy="4175"/>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48902" name="文本框 38"/>
            <p:cNvSpPr txBox="1"/>
            <p:nvPr/>
          </p:nvSpPr>
          <p:spPr>
            <a:xfrm>
              <a:off x="3689097" y="5212034"/>
              <a:ext cx="1420440" cy="697626"/>
            </a:xfrm>
            <a:prstGeom prst="rect">
              <a:avLst/>
            </a:prstGeom>
            <a:noFill/>
            <a:ln>
              <a:solidFill>
                <a:schemeClr val="tx1"/>
              </a:solidFill>
            </a:ln>
          </p:spPr>
          <p:txBody>
            <a:bodyPr wrap="square" rtlCol="0">
              <a:spAutoFit/>
            </a:bodyPr>
            <a:lstStyle/>
            <a:p>
              <a:pPr algn="ctr"/>
              <a:r>
                <a:rPr lang="zh-CN" altLang="en-US" dirty="0" smtClean="0"/>
                <a:t>稀土添加剂</a:t>
              </a:r>
              <a:endParaRPr lang="zh-CN" altLang="en-US" dirty="0"/>
            </a:p>
          </p:txBody>
        </p:sp>
        <p:cxnSp>
          <p:nvCxnSpPr>
            <p:cNvPr id="3145798" name="直接箭头连接符 49"/>
            <p:cNvCxnSpPr>
              <a:cxnSpLocks/>
            </p:cNvCxnSpPr>
            <p:nvPr/>
          </p:nvCxnSpPr>
          <p:spPr>
            <a:xfrm>
              <a:off x="5137579" y="5392526"/>
              <a:ext cx="518155" cy="4175"/>
            </a:xfrm>
            <a:prstGeom prst="straightConnector1">
              <a:avLst/>
            </a:prstGeom>
            <a:ln w="1905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048903" name="矩形 52"/>
          <p:cNvSpPr/>
          <p:nvPr/>
        </p:nvSpPr>
        <p:spPr>
          <a:xfrm>
            <a:off x="3182736" y="4559400"/>
            <a:ext cx="3352092" cy="461665"/>
          </a:xfrm>
          <a:prstGeom prst="rect">
            <a:avLst/>
          </a:prstGeom>
        </p:spPr>
        <p:txBody>
          <a:bodyPr wrap="square" lIns="68580" tIns="34290" rIns="68580" bIns="34290">
            <a:spAutoFit/>
          </a:bodyPr>
          <a:lstStyle/>
          <a:p>
            <a:pPr>
              <a:lnSpc>
                <a:spcPct val="150000"/>
              </a:lnSpc>
            </a:pPr>
            <a:r>
              <a:rPr lang="zh-CN" altLang="en-US" sz="1700" b="1" dirty="0" smtClean="0">
                <a:solidFill>
                  <a:srgbClr val="FF0000"/>
                </a:solidFill>
              </a:rPr>
              <a:t> 目前，中国最完整稀土产业链</a:t>
            </a:r>
            <a:endParaRPr lang="en-US" altLang="zh-CN" sz="1700" b="1" dirty="0">
              <a:solidFill>
                <a:srgbClr val="FF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4" name="矩形 12"/>
          <p:cNvSpPr/>
          <p:nvPr/>
        </p:nvSpPr>
        <p:spPr>
          <a:xfrm>
            <a:off x="1093765" y="142141"/>
            <a:ext cx="1523494"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5</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公司简介</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905" name="文本框 10"/>
          <p:cNvSpPr txBox="1"/>
          <p:nvPr/>
        </p:nvSpPr>
        <p:spPr>
          <a:xfrm>
            <a:off x="602612" y="687122"/>
            <a:ext cx="7990670" cy="4464299"/>
          </a:xfrm>
          <a:prstGeom prst="rect">
            <a:avLst/>
          </a:prstGeom>
          <a:noFill/>
        </p:spPr>
        <p:txBody>
          <a:bodyPr wrap="square" lIns="68580" tIns="34290" rIns="68580" bIns="34290" rtlCol="0">
            <a:spAutoFit/>
          </a:bodyPr>
          <a:lstStyle/>
          <a:p>
            <a:pPr>
              <a:lnSpc>
                <a:spcPct val="120000"/>
              </a:lnSpc>
            </a:pPr>
            <a:r>
              <a:rPr lang="en-US" altLang="zh-CN" sz="1700" dirty="0"/>
              <a:t> </a:t>
            </a:r>
            <a:r>
              <a:rPr lang="en-US" altLang="zh-CN" sz="1700" dirty="0" smtClean="0"/>
              <a:t>        5.5</a:t>
            </a:r>
            <a:r>
              <a:rPr lang="zh-CN" altLang="en-US" sz="1700" dirty="0" smtClean="0"/>
              <a:t>资质与实力</a:t>
            </a:r>
            <a:endParaRPr lang="en-US" altLang="zh-CN" sz="1700" dirty="0" smtClean="0"/>
          </a:p>
          <a:p>
            <a:pPr>
              <a:lnSpc>
                <a:spcPct val="120000"/>
              </a:lnSpc>
            </a:pPr>
            <a:r>
              <a:rPr lang="en-US" altLang="zh-CN" sz="1700" dirty="0" smtClean="0"/>
              <a:t>        </a:t>
            </a:r>
            <a:r>
              <a:rPr lang="zh-CN" altLang="zh-CN" sz="1700" dirty="0" smtClean="0"/>
              <a:t>通过</a:t>
            </a:r>
            <a:r>
              <a:rPr lang="zh-CN" altLang="zh-CN" sz="1700" dirty="0"/>
              <a:t>了三大体系（质量、环境、职业健康）、绿色工厂、安全标准化、清洁生产审核认证。 是稀土行业的准入企业，通过了国家环保核查；是国家重稀土应用骨干企业</a:t>
            </a:r>
            <a:r>
              <a:rPr lang="zh-CN" altLang="zh-CN" sz="1700" dirty="0" smtClean="0"/>
              <a:t>。</a:t>
            </a:r>
            <a:endParaRPr lang="en-US" altLang="zh-CN" sz="1700" dirty="0"/>
          </a:p>
          <a:p>
            <a:pPr>
              <a:lnSpc>
                <a:spcPct val="120000"/>
              </a:lnSpc>
            </a:pPr>
            <a:r>
              <a:rPr lang="en-US" altLang="zh-CN" sz="1700" dirty="0" smtClean="0"/>
              <a:t>       </a:t>
            </a:r>
            <a:r>
              <a:rPr lang="zh-CN" altLang="zh-CN" sz="1700" dirty="0" smtClean="0"/>
              <a:t>国家</a:t>
            </a:r>
            <a:r>
              <a:rPr lang="zh-CN" altLang="zh-CN" sz="1700" dirty="0"/>
              <a:t>高新技术企业、国家知识产权优势企业，江西省首批创新型企业、江西省科技型中小微企业、江西省“专精特新”企业、江西省小巨人企业。公司拥有多个研发平台：江西省冶金工业添加剂工程技术研究中心、江西省镁合金工程技术研究中心、省级企业技术中心、江西省博士后创新实践基地、赣州市工业设计中心，与南昌大学共建“轻量化材料与制造工程研究中心”。公司拥有科技人员</a:t>
            </a:r>
            <a:r>
              <a:rPr lang="en-US" altLang="zh-CN" sz="1700" dirty="0"/>
              <a:t>36</a:t>
            </a:r>
            <a:r>
              <a:rPr lang="zh-CN" altLang="zh-CN" sz="1700" dirty="0"/>
              <a:t>名，其中正高级职称</a:t>
            </a:r>
            <a:r>
              <a:rPr lang="en-US" altLang="zh-CN" sz="1700" dirty="0"/>
              <a:t>3</a:t>
            </a:r>
            <a:r>
              <a:rPr lang="zh-CN" altLang="zh-CN" sz="1700" dirty="0"/>
              <a:t>名、高级职称</a:t>
            </a:r>
            <a:r>
              <a:rPr lang="en-US" altLang="zh-CN" sz="1700" dirty="0"/>
              <a:t>7</a:t>
            </a:r>
            <a:r>
              <a:rPr lang="zh-CN" altLang="zh-CN" sz="1700" dirty="0"/>
              <a:t>名。</a:t>
            </a:r>
          </a:p>
          <a:p>
            <a:pPr>
              <a:lnSpc>
                <a:spcPct val="120000"/>
              </a:lnSpc>
            </a:pPr>
            <a:r>
              <a:rPr lang="en-US" altLang="zh-CN" sz="1700" dirty="0" smtClean="0"/>
              <a:t>        </a:t>
            </a:r>
            <a:r>
              <a:rPr lang="zh-CN" altLang="zh-CN" sz="1700" dirty="0" smtClean="0"/>
              <a:t>拥有</a:t>
            </a:r>
            <a:r>
              <a:rPr lang="zh-CN" altLang="zh-CN" sz="1700" dirty="0"/>
              <a:t>授权专利</a:t>
            </a:r>
            <a:r>
              <a:rPr lang="en-US" altLang="zh-CN" sz="1700" dirty="0"/>
              <a:t>45</a:t>
            </a:r>
            <a:r>
              <a:rPr lang="zh-CN" altLang="zh-CN" sz="1700" dirty="0"/>
              <a:t>项，其中发明专利</a:t>
            </a:r>
            <a:r>
              <a:rPr lang="en-US" altLang="zh-CN" sz="1700" dirty="0"/>
              <a:t>10</a:t>
            </a:r>
            <a:r>
              <a:rPr lang="zh-CN" altLang="zh-CN" sz="1700" dirty="0"/>
              <a:t>项，实用新型专利</a:t>
            </a:r>
            <a:r>
              <a:rPr lang="en-US" altLang="zh-CN" sz="1700" dirty="0"/>
              <a:t>30</a:t>
            </a:r>
            <a:r>
              <a:rPr lang="zh-CN" altLang="zh-CN" sz="1700" dirty="0"/>
              <a:t>项，外观设计专利</a:t>
            </a:r>
            <a:r>
              <a:rPr lang="en-US" altLang="zh-CN" sz="1700" dirty="0"/>
              <a:t>5</a:t>
            </a:r>
            <a:r>
              <a:rPr lang="zh-CN" altLang="zh-CN" sz="1700" dirty="0" smtClean="0"/>
              <a:t>项</a:t>
            </a:r>
            <a:r>
              <a:rPr lang="zh-CN" altLang="en-US" sz="1700" dirty="0" smtClean="0"/>
              <a:t>，</a:t>
            </a:r>
            <a:r>
              <a:rPr lang="zh-CN" altLang="zh-CN" sz="1700" dirty="0" smtClean="0"/>
              <a:t>注册</a:t>
            </a:r>
            <a:r>
              <a:rPr lang="zh-CN" altLang="zh-CN" sz="1700" dirty="0"/>
              <a:t>软件著作权</a:t>
            </a:r>
            <a:r>
              <a:rPr lang="en-US" altLang="zh-CN" sz="1700" dirty="0"/>
              <a:t>5</a:t>
            </a:r>
            <a:r>
              <a:rPr lang="zh-CN" altLang="zh-CN" sz="1700" dirty="0"/>
              <a:t>项</a:t>
            </a:r>
            <a:r>
              <a:rPr lang="zh-CN" altLang="zh-CN" sz="1700" dirty="0" smtClean="0"/>
              <a:t>。主持</a:t>
            </a:r>
            <a:r>
              <a:rPr lang="zh-CN" altLang="zh-CN" sz="1700" dirty="0"/>
              <a:t>或参与制定国家标准</a:t>
            </a:r>
            <a:r>
              <a:rPr lang="en-US" altLang="zh-CN" sz="1700" dirty="0"/>
              <a:t>2</a:t>
            </a:r>
            <a:r>
              <a:rPr lang="zh-CN" altLang="zh-CN" sz="1700" dirty="0"/>
              <a:t>项，行业标准</a:t>
            </a:r>
            <a:r>
              <a:rPr lang="en-US" altLang="zh-CN" sz="1700" dirty="0"/>
              <a:t>1</a:t>
            </a:r>
            <a:r>
              <a:rPr lang="zh-CN" altLang="zh-CN" sz="1700" dirty="0"/>
              <a:t>项，团体标准</a:t>
            </a:r>
            <a:r>
              <a:rPr lang="en-US" altLang="zh-CN" sz="1700" dirty="0"/>
              <a:t>1</a:t>
            </a:r>
            <a:r>
              <a:rPr lang="zh-CN" altLang="zh-CN" sz="1700" dirty="0"/>
              <a:t>项，省级标准</a:t>
            </a:r>
            <a:r>
              <a:rPr lang="en-US" altLang="zh-CN" sz="1700" dirty="0"/>
              <a:t>2</a:t>
            </a:r>
            <a:r>
              <a:rPr lang="zh-CN" altLang="zh-CN" sz="1700" dirty="0"/>
              <a:t>项。 </a:t>
            </a:r>
            <a:r>
              <a:rPr lang="zh-CN" altLang="zh-CN" sz="1700" dirty="0" smtClean="0"/>
              <a:t>承担</a:t>
            </a:r>
            <a:r>
              <a:rPr lang="zh-CN" altLang="zh-CN" sz="1700" dirty="0"/>
              <a:t>国家级项目</a:t>
            </a:r>
            <a:r>
              <a:rPr lang="en-US" altLang="zh-CN" sz="1700" dirty="0"/>
              <a:t>8</a:t>
            </a:r>
            <a:r>
              <a:rPr lang="zh-CN" altLang="zh-CN" sz="1700" dirty="0"/>
              <a:t>项、省级项目</a:t>
            </a:r>
            <a:r>
              <a:rPr lang="en-US" altLang="zh-CN" sz="1700" dirty="0"/>
              <a:t>7</a:t>
            </a:r>
            <a:r>
              <a:rPr lang="zh-CN" altLang="zh-CN" sz="1700" dirty="0"/>
              <a:t>项。公司获得江西省科技进步三等奖</a:t>
            </a:r>
            <a:r>
              <a:rPr lang="en-US" altLang="zh-CN" sz="1700" dirty="0"/>
              <a:t>2</a:t>
            </a:r>
            <a:r>
              <a:rPr lang="zh-CN" altLang="zh-CN" sz="1700" dirty="0"/>
              <a:t>项，赣州市科技进步二等奖</a:t>
            </a:r>
            <a:r>
              <a:rPr lang="en-US" altLang="zh-CN" sz="1700" dirty="0"/>
              <a:t>2</a:t>
            </a:r>
            <a:r>
              <a:rPr lang="zh-CN" altLang="zh-CN" sz="1700" dirty="0"/>
              <a:t>项，获“江西名牌产品”、“江西省著名商标”。</a:t>
            </a:r>
            <a:endParaRPr lang="zh-CN" altLang="en-US" sz="17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6" name="矩形 12"/>
          <p:cNvSpPr/>
          <p:nvPr/>
        </p:nvSpPr>
        <p:spPr>
          <a:xfrm>
            <a:off x="1093765" y="142141"/>
            <a:ext cx="1523494" cy="438582"/>
          </a:xfrm>
          <a:prstGeom prst="rect">
            <a:avLst/>
          </a:prstGeom>
        </p:spPr>
        <p:txBody>
          <a:bodyPr wrap="none" lIns="68580" tIns="34290" rIns="68580" bIns="34290">
            <a:spAutoFit/>
          </a:bodyPr>
          <a:lstStyle/>
          <a:p>
            <a:r>
              <a:rPr lang="en-US" altLang="zh-CN" sz="2400" dirty="0" smtClean="0">
                <a:solidFill>
                  <a:srgbClr val="002060"/>
                </a:solidFill>
                <a:latin typeface="Times New Roman" pitchFamily="18" charset="0"/>
                <a:ea typeface="华文新魏" panose="02010800040101010101" pitchFamily="2" charset="-122"/>
                <a:cs typeface="Times New Roman" pitchFamily="18" charset="0"/>
              </a:rPr>
              <a:t>5</a:t>
            </a:r>
            <a:r>
              <a:rPr lang="zh-CN" altLang="en-US" sz="2400" dirty="0" smtClean="0">
                <a:solidFill>
                  <a:srgbClr val="002060"/>
                </a:solidFill>
                <a:latin typeface="Times New Roman" pitchFamily="18" charset="0"/>
                <a:ea typeface="华文新魏" panose="02010800040101010101" pitchFamily="2" charset="-122"/>
                <a:cs typeface="Times New Roman" pitchFamily="18" charset="0"/>
              </a:rPr>
              <a:t>公司简介</a:t>
            </a:r>
            <a:endParaRPr lang="zh-CN" altLang="en-US" sz="2400" dirty="0">
              <a:solidFill>
                <a:srgbClr val="002060"/>
              </a:solidFill>
              <a:latin typeface="Times New Roman" pitchFamily="18" charset="0"/>
              <a:ea typeface="华文新魏" panose="02010800040101010101" pitchFamily="2" charset="-122"/>
              <a:cs typeface="Times New Roman" pitchFamily="18" charset="0"/>
            </a:endParaRPr>
          </a:p>
        </p:txBody>
      </p:sp>
      <p:sp>
        <p:nvSpPr>
          <p:cNvPr id="1048907" name="矩形 1"/>
          <p:cNvSpPr/>
          <p:nvPr/>
        </p:nvSpPr>
        <p:spPr>
          <a:xfrm>
            <a:off x="716973" y="698089"/>
            <a:ext cx="7377545" cy="900246"/>
          </a:xfrm>
          <a:prstGeom prst="rect">
            <a:avLst/>
          </a:prstGeom>
        </p:spPr>
        <p:txBody>
          <a:bodyPr wrap="square" lIns="68580" tIns="34290" rIns="68580" bIns="34290">
            <a:spAutoFit/>
          </a:bodyPr>
          <a:lstStyle/>
          <a:p>
            <a:pPr>
              <a:lnSpc>
                <a:spcPct val="150000"/>
              </a:lnSpc>
            </a:pPr>
            <a:r>
              <a:rPr lang="en-US" altLang="zh-CN" sz="1800" dirty="0" smtClean="0">
                <a:solidFill>
                  <a:srgbClr val="FF0000"/>
                </a:solidFill>
              </a:rPr>
              <a:t>      </a:t>
            </a:r>
            <a:r>
              <a:rPr lang="zh-CN" altLang="zh-CN" sz="1800" dirty="0" smtClean="0">
                <a:solidFill>
                  <a:srgbClr val="FF0000"/>
                </a:solidFill>
              </a:rPr>
              <a:t>公司</a:t>
            </a:r>
            <a:r>
              <a:rPr lang="zh-CN" altLang="zh-CN" sz="1800" dirty="0">
                <a:solidFill>
                  <a:srgbClr val="FF0000"/>
                </a:solidFill>
              </a:rPr>
              <a:t>将持续在重稀土合金添加剂行业保持领先优势</a:t>
            </a:r>
            <a:r>
              <a:rPr lang="zh-CN" altLang="zh-CN" sz="1800" dirty="0" smtClean="0">
                <a:solidFill>
                  <a:srgbClr val="FF0000"/>
                </a:solidFill>
              </a:rPr>
              <a:t>，</a:t>
            </a:r>
            <a:r>
              <a:rPr lang="zh-CN" altLang="en-US" sz="1800" dirty="0" smtClean="0">
                <a:solidFill>
                  <a:srgbClr val="FF0000"/>
                </a:solidFill>
              </a:rPr>
              <a:t>欢迎国内外同行与我公司开展各种形式的合作，推动</a:t>
            </a:r>
            <a:r>
              <a:rPr lang="zh-CN" altLang="zh-CN" sz="1800" dirty="0" smtClean="0">
                <a:solidFill>
                  <a:srgbClr val="FF0000"/>
                </a:solidFill>
              </a:rPr>
              <a:t>稀土在金属</a:t>
            </a:r>
            <a:r>
              <a:rPr lang="zh-CN" altLang="zh-CN" sz="1800" dirty="0">
                <a:solidFill>
                  <a:srgbClr val="FF0000"/>
                </a:solidFill>
              </a:rPr>
              <a:t>结构</a:t>
            </a:r>
            <a:r>
              <a:rPr lang="zh-CN" altLang="zh-CN" sz="1800" dirty="0" smtClean="0">
                <a:solidFill>
                  <a:srgbClr val="FF0000"/>
                </a:solidFill>
              </a:rPr>
              <a:t>材料</a:t>
            </a:r>
            <a:r>
              <a:rPr lang="zh-CN" altLang="en-US" sz="1800" dirty="0" smtClean="0">
                <a:solidFill>
                  <a:srgbClr val="FF0000"/>
                </a:solidFill>
              </a:rPr>
              <a:t>中的</a:t>
            </a:r>
            <a:r>
              <a:rPr lang="zh-CN" altLang="zh-CN" sz="1800" dirty="0" smtClean="0">
                <a:solidFill>
                  <a:srgbClr val="FF0000"/>
                </a:solidFill>
              </a:rPr>
              <a:t>应用</a:t>
            </a:r>
            <a:r>
              <a:rPr lang="zh-CN" altLang="en-US" sz="1800" dirty="0" smtClean="0">
                <a:solidFill>
                  <a:srgbClr val="FF0000"/>
                </a:solidFill>
              </a:rPr>
              <a:t>。</a:t>
            </a:r>
            <a:endParaRPr lang="zh-CN" altLang="en-US" sz="1800" dirty="0">
              <a:solidFill>
                <a:srgbClr val="FF0000"/>
              </a:solidFill>
            </a:endParaRPr>
          </a:p>
        </p:txBody>
      </p:sp>
      <p:pic>
        <p:nvPicPr>
          <p:cNvPr id="2097209" name="图片 2"/>
          <p:cNvPicPr>
            <a:picLocks noChangeAspect="1"/>
          </p:cNvPicPr>
          <p:nvPr/>
        </p:nvPicPr>
        <p:blipFill>
          <a:blip r:embed="rId2" cstate="print"/>
          <a:stretch>
            <a:fillRect/>
          </a:stretch>
        </p:blipFill>
        <p:spPr>
          <a:xfrm>
            <a:off x="248131" y="1555968"/>
            <a:ext cx="2161310" cy="1524941"/>
          </a:xfrm>
          <a:prstGeom prst="rect">
            <a:avLst/>
          </a:prstGeom>
        </p:spPr>
      </p:pic>
      <p:pic>
        <p:nvPicPr>
          <p:cNvPr id="2097210" name="图片 3"/>
          <p:cNvPicPr>
            <a:picLocks noChangeAspect="1"/>
          </p:cNvPicPr>
          <p:nvPr/>
        </p:nvPicPr>
        <p:blipFill>
          <a:blip r:embed="rId3" cstate="print"/>
          <a:stretch>
            <a:fillRect/>
          </a:stretch>
        </p:blipFill>
        <p:spPr>
          <a:xfrm>
            <a:off x="6816437" y="1648982"/>
            <a:ext cx="1985343" cy="1364826"/>
          </a:xfrm>
          <a:prstGeom prst="rect">
            <a:avLst/>
          </a:prstGeom>
        </p:spPr>
      </p:pic>
      <p:pic>
        <p:nvPicPr>
          <p:cNvPr id="2097211" name="图片 4"/>
          <p:cNvPicPr>
            <a:picLocks noChangeAspect="1"/>
          </p:cNvPicPr>
          <p:nvPr/>
        </p:nvPicPr>
        <p:blipFill>
          <a:blip r:embed="rId4" cstate="print"/>
          <a:stretch>
            <a:fillRect/>
          </a:stretch>
        </p:blipFill>
        <p:spPr>
          <a:xfrm>
            <a:off x="4693539" y="1678904"/>
            <a:ext cx="1960275" cy="1360457"/>
          </a:xfrm>
          <a:prstGeom prst="rect">
            <a:avLst/>
          </a:prstGeom>
        </p:spPr>
      </p:pic>
      <p:pic>
        <p:nvPicPr>
          <p:cNvPr id="2097212" name="图片 5"/>
          <p:cNvPicPr>
            <a:picLocks noChangeAspect="1"/>
          </p:cNvPicPr>
          <p:nvPr/>
        </p:nvPicPr>
        <p:blipFill>
          <a:blip r:embed="rId5" cstate="print"/>
          <a:stretch>
            <a:fillRect/>
          </a:stretch>
        </p:blipFill>
        <p:spPr>
          <a:xfrm>
            <a:off x="2617259" y="1720452"/>
            <a:ext cx="1757795" cy="1277362"/>
          </a:xfrm>
          <a:prstGeom prst="rect">
            <a:avLst/>
          </a:prstGeom>
        </p:spPr>
      </p:pic>
      <p:pic>
        <p:nvPicPr>
          <p:cNvPr id="2097213" name="图片 6"/>
          <p:cNvPicPr>
            <a:picLocks noChangeAspect="1"/>
          </p:cNvPicPr>
          <p:nvPr/>
        </p:nvPicPr>
        <p:blipFill>
          <a:blip r:embed="rId6" cstate="print"/>
          <a:stretch>
            <a:fillRect/>
          </a:stretch>
        </p:blipFill>
        <p:spPr>
          <a:xfrm>
            <a:off x="4693539" y="3309616"/>
            <a:ext cx="1977132" cy="1375372"/>
          </a:xfrm>
          <a:prstGeom prst="rect">
            <a:avLst/>
          </a:prstGeom>
        </p:spPr>
      </p:pic>
      <p:pic>
        <p:nvPicPr>
          <p:cNvPr id="2097214" name="图片 7"/>
          <p:cNvPicPr>
            <a:picLocks noChangeAspect="1"/>
          </p:cNvPicPr>
          <p:nvPr/>
        </p:nvPicPr>
        <p:blipFill>
          <a:blip r:embed="rId7" cstate="print"/>
          <a:stretch>
            <a:fillRect/>
          </a:stretch>
        </p:blipFill>
        <p:spPr>
          <a:xfrm>
            <a:off x="6898202" y="3308828"/>
            <a:ext cx="1913969" cy="1376160"/>
          </a:xfrm>
          <a:prstGeom prst="rect">
            <a:avLst/>
          </a:prstGeom>
        </p:spPr>
      </p:pic>
      <p:pic>
        <p:nvPicPr>
          <p:cNvPr id="2097215" name="图片 8"/>
          <p:cNvPicPr>
            <a:picLocks noChangeAspect="1"/>
          </p:cNvPicPr>
          <p:nvPr/>
        </p:nvPicPr>
        <p:blipFill>
          <a:blip r:embed="rId8" cstate="print"/>
          <a:stretch>
            <a:fillRect/>
          </a:stretch>
        </p:blipFill>
        <p:spPr>
          <a:xfrm>
            <a:off x="2526303" y="3304309"/>
            <a:ext cx="1953884" cy="1405843"/>
          </a:xfrm>
          <a:prstGeom prst="rect">
            <a:avLst/>
          </a:prstGeom>
        </p:spPr>
      </p:pic>
      <p:pic>
        <p:nvPicPr>
          <p:cNvPr id="2097216" name="图片 9"/>
          <p:cNvPicPr>
            <a:picLocks noChangeAspect="1"/>
          </p:cNvPicPr>
          <p:nvPr/>
        </p:nvPicPr>
        <p:blipFill>
          <a:blip r:embed="rId9" cstate="print"/>
          <a:stretch>
            <a:fillRect/>
          </a:stretch>
        </p:blipFill>
        <p:spPr>
          <a:xfrm>
            <a:off x="384526" y="3329694"/>
            <a:ext cx="1967065" cy="142692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7" name="图片 1"/>
          <p:cNvPicPr>
            <a:picLocks noChangeAspect="1"/>
          </p:cNvPicPr>
          <p:nvPr/>
        </p:nvPicPr>
        <p:blipFill>
          <a:blip r:embed="rId2"/>
          <a:stretch>
            <a:fillRect/>
          </a:stretch>
        </p:blipFill>
        <p:spPr>
          <a:xfrm>
            <a:off x="540328" y="664744"/>
            <a:ext cx="8188037" cy="4478756"/>
          </a:xfrm>
          <a:prstGeom prst="rect">
            <a:avLst/>
          </a:prstGeom>
        </p:spPr>
      </p:pic>
      <p:sp>
        <p:nvSpPr>
          <p:cNvPr id="1048908" name="矩形: 圆角 4"/>
          <p:cNvSpPr/>
          <p:nvPr/>
        </p:nvSpPr>
        <p:spPr>
          <a:xfrm>
            <a:off x="2165388" y="1850808"/>
            <a:ext cx="5273439" cy="210662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3000" dirty="0">
                <a:solidFill>
                  <a:srgbClr val="FF0000"/>
                </a:solidFill>
                <a:latin typeface="黑体" pitchFamily="49" charset="-122"/>
                <a:ea typeface="黑体" pitchFamily="49" charset="-122"/>
              </a:rPr>
              <a:t>感谢聆听！</a:t>
            </a:r>
            <a:endParaRPr lang="en-US" altLang="zh-CN" sz="3000" dirty="0">
              <a:solidFill>
                <a:srgbClr val="FF0000"/>
              </a:solidFill>
              <a:latin typeface="黑体" pitchFamily="49" charset="-122"/>
              <a:ea typeface="黑体" pitchFamily="49" charset="-122"/>
            </a:endParaRPr>
          </a:p>
          <a:p>
            <a:pPr algn="ctr"/>
            <a:endParaRPr lang="en-US" altLang="zh-CN" sz="3000" dirty="0">
              <a:solidFill>
                <a:srgbClr val="FF0000"/>
              </a:solidFill>
              <a:latin typeface="黑体" pitchFamily="49" charset="-122"/>
              <a:ea typeface="黑体" pitchFamily="49" charset="-122"/>
            </a:endParaRPr>
          </a:p>
          <a:p>
            <a:pPr algn="ctr"/>
            <a:r>
              <a:rPr lang="zh-CN" altLang="en-US" sz="3000" dirty="0">
                <a:solidFill>
                  <a:srgbClr val="FF0000"/>
                </a:solidFill>
                <a:latin typeface="黑体" pitchFamily="49" charset="-122"/>
                <a:ea typeface="黑体" pitchFamily="49" charset="-122"/>
              </a:rPr>
              <a:t>联系电话：</a:t>
            </a:r>
            <a:r>
              <a:rPr lang="en-US" altLang="zh-CN" sz="3000" dirty="0">
                <a:solidFill>
                  <a:srgbClr val="FF0000"/>
                </a:solidFill>
                <a:latin typeface="黑体" pitchFamily="49" charset="-122"/>
                <a:ea typeface="黑体" pitchFamily="49" charset="-122"/>
              </a:rPr>
              <a:t>13907972490</a:t>
            </a:r>
          </a:p>
          <a:p>
            <a:pPr algn="ctr"/>
            <a:r>
              <a:rPr lang="zh-CN" altLang="en-US" sz="3000" dirty="0">
                <a:solidFill>
                  <a:srgbClr val="FF0000"/>
                </a:solidFill>
                <a:latin typeface="黑体" pitchFamily="49" charset="-122"/>
                <a:ea typeface="黑体" pitchFamily="49" charset="-122"/>
              </a:rPr>
              <a:t>（微信同号）</a:t>
            </a:r>
            <a:endParaRPr lang="en-US" altLang="zh-CN" sz="3000" dirty="0">
              <a:solidFill>
                <a:srgbClr val="FF0000"/>
              </a:solidFill>
              <a:latin typeface="黑体" pitchFamily="49" charset="-122"/>
              <a:ea typeface="黑体" pitchFamily="49" charset="-122"/>
            </a:endParaRPr>
          </a:p>
          <a:p>
            <a:pPr algn="ctr"/>
            <a:endParaRPr lang="zh-CN" altLang="en-US" sz="3000" dirty="0">
              <a:solidFill>
                <a:srgbClr val="FF0000"/>
              </a:solidFill>
              <a:latin typeface="黑体" pitchFamily="49" charset="-122"/>
              <a:ea typeface="黑体" pitchFamily="49" charset="-122"/>
            </a:endParaRPr>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4029</Words>
  <Application>Microsoft Office PowerPoint</Application>
  <PresentationFormat>全屏显示(16:9)</PresentationFormat>
  <Paragraphs>456</Paragraphs>
  <Slides>49</Slides>
  <Notes>0</Notes>
  <HiddenSlides>0</HiddenSlides>
  <MMClips>0</MMClips>
  <ScaleCrop>false</ScaleCrop>
  <HeadingPairs>
    <vt:vector size="4" baseType="variant">
      <vt:variant>
        <vt:lpstr>主题</vt:lpstr>
      </vt:variant>
      <vt:variant>
        <vt:i4>1</vt:i4>
      </vt:variant>
      <vt:variant>
        <vt:lpstr>幻灯片标题</vt:lpstr>
      </vt:variant>
      <vt:variant>
        <vt:i4>49</vt:i4>
      </vt:variant>
    </vt:vector>
  </HeadingPairs>
  <TitlesOfParts>
    <vt:vector size="50" baseType="lpstr">
      <vt:lpstr>Office 主题​​</vt:lpstr>
      <vt:lpstr>稀土在钢铁及镁合金材料中应用概述</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净化作用</vt:lpstr>
      <vt:lpstr>净化作用</vt:lpstr>
      <vt:lpstr>变质作用</vt:lpstr>
      <vt:lpstr>合金化作用</vt:lpstr>
      <vt:lpstr>在耐热钢、耐磨钢、耐蚀钢中的应用</vt:lpstr>
      <vt:lpstr>在模铸钢中的应用</vt:lpstr>
      <vt:lpstr>在模铸钢中的应用</vt:lpstr>
      <vt:lpstr>在连铸钢中的应用</vt:lpstr>
      <vt:lpstr>在连铸钢中的应用</vt:lpstr>
      <vt:lpstr>在电渣重熔钢中的应用</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稀土添加剂的制备及在钢铁材料中的应用</dc:title>
  <dc:creator>敬凤婷</dc:creator>
  <cp:lastModifiedBy>hp</cp:lastModifiedBy>
  <cp:revision>12</cp:revision>
  <dcterms:created xsi:type="dcterms:W3CDTF">2019-06-19T09:16:43Z</dcterms:created>
  <dcterms:modified xsi:type="dcterms:W3CDTF">2021-05-25T01:33:14Z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e0bcb9b892a54f989654d4a3e28c101b</vt:lpwstr>
  </property>
</Properties>
</file>